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264" r:id="rId5"/>
    <p:sldId id="276" r:id="rId6"/>
    <p:sldId id="283" r:id="rId7"/>
    <p:sldId id="278" r:id="rId8"/>
    <p:sldId id="281" r:id="rId9"/>
    <p:sldId id="284" r:id="rId10"/>
    <p:sldId id="279" r:id="rId11"/>
    <p:sldId id="282" r:id="rId12"/>
    <p:sldId id="268" r:id="rId13"/>
    <p:sldId id="286" r:id="rId14"/>
    <p:sldId id="287" r:id="rId15"/>
    <p:sldId id="288" r:id="rId16"/>
    <p:sldId id="266" r:id="rId17"/>
    <p:sldId id="269" r:id="rId18"/>
    <p:sldId id="292" r:id="rId19"/>
    <p:sldId id="293" r:id="rId20"/>
    <p:sldId id="296" r:id="rId21"/>
    <p:sldId id="295" r:id="rId22"/>
    <p:sldId id="298" r:id="rId23"/>
    <p:sldId id="299" r:id="rId24"/>
    <p:sldId id="294" r:id="rId25"/>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64B6F8-8DA1-4DDB-A1BE-FDDEB1F84EDE}" v="1" dt="2018-07-12T23:33:24.24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20016" autoAdjust="0"/>
    <p:restoredTop sz="94280" autoAdjust="0"/>
  </p:normalViewPr>
  <p:slideViewPr>
    <p:cSldViewPr showGuides="1">
      <p:cViewPr varScale="1">
        <p:scale>
          <a:sx n="76" d="100"/>
          <a:sy n="76" d="100"/>
        </p:scale>
        <p:origin x="126" y="774"/>
      </p:cViewPr>
      <p:guideLst>
        <p:guide pos="3839"/>
        <p:guide orient="horz" pos="2160"/>
      </p:guideLst>
    </p:cSldViewPr>
  </p:slideViewPr>
  <p:notesTextViewPr>
    <p:cViewPr>
      <p:scale>
        <a:sx n="1" d="1"/>
        <a:sy n="1" d="1"/>
      </p:scale>
      <p:origin x="0" y="0"/>
    </p:cViewPr>
  </p:notesTextViewPr>
  <p:notesViewPr>
    <p:cSldViewPr>
      <p:cViewPr varScale="1">
        <p:scale>
          <a:sx n="48" d="100"/>
          <a:sy n="48" d="100"/>
        </p:scale>
        <p:origin x="2660"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7D14C5-CED9-4CFC-B338-DFB0C8090B9F}">
      <dgm:prSet phldrT="[Text]"/>
      <dgm:spPr/>
      <dgm:t>
        <a:bodyPr/>
        <a:lstStyle/>
        <a:p>
          <a:r>
            <a:rPr lang="en-US" dirty="0"/>
            <a:t>Anyone can apply</a:t>
          </a:r>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3C67E77D-62FA-499D-B5E6-E79A091C5267}">
      <dgm:prSet phldrT="[Text]"/>
      <dgm:spPr/>
      <dgm:t>
        <a:bodyPr/>
        <a:lstStyle/>
        <a:p>
          <a:r>
            <a:rPr lang="en-US" dirty="0"/>
            <a:t>$5 fee for general information</a:t>
          </a:r>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CC6B7442-0B72-4EF2-9F13-1325B51AFF9F}">
      <dgm:prSet phldrT="[Text]"/>
      <dgm:spPr/>
      <dgm:t>
        <a:bodyPr/>
        <a:lstStyle/>
        <a:p>
          <a:r>
            <a:rPr lang="en-US" dirty="0"/>
            <a:t>$0 for personal information</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480DB095-039B-44A5-9179-D129E9BE6AC5}">
      <dgm:prSet phldrT="[Text]"/>
      <dgm:spPr/>
      <dgm:t>
        <a:bodyPr/>
        <a:lstStyle/>
        <a:p>
          <a:r>
            <a:rPr lang="en-US" dirty="0"/>
            <a:t>30 days to respond</a:t>
          </a:r>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09B2239D-7B14-4A72-BD34-2835365C926C}" type="parTrans" cxnId="{2E4946C2-ADB2-45C7-9521-5245E510546F}">
      <dgm:prSet/>
      <dgm:spPr/>
      <dgm:t>
        <a:bodyPr/>
        <a:lstStyle/>
        <a:p>
          <a:endParaRPr lang="en-US"/>
        </a:p>
      </dgm:t>
    </dgm:pt>
    <dgm:pt modelId="{B1094F61-D631-4EEE-9840-E862311D29DD}" type="sibTrans" cxnId="{2E4946C2-ADB2-45C7-9521-5245E510546F}">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4">
        <dgm:presLayoutVars>
          <dgm:chMax val="0"/>
          <dgm:bulletEnabled val="1"/>
        </dgm:presLayoutVars>
      </dgm:prSet>
      <dgm:spPr/>
    </dgm:pt>
    <dgm:pt modelId="{04ED6CA0-A259-436B-89D5-9650D1AE5280}" type="pres">
      <dgm:prSet presAssocID="{87E3C0DB-7BEE-424E-8E11-B838D238D595}" presName="spacer" presStyleCnt="0"/>
      <dgm:spPr/>
    </dgm:pt>
    <dgm:pt modelId="{81203336-F3DE-4B3A-BCF4-0F68C23AC2BB}" type="pres">
      <dgm:prSet presAssocID="{3C67E77D-62FA-499D-B5E6-E79A091C5267}" presName="parentText" presStyleLbl="node1" presStyleIdx="1" presStyleCnt="4">
        <dgm:presLayoutVars>
          <dgm:chMax val="0"/>
          <dgm:bulletEnabled val="1"/>
        </dgm:presLayoutVars>
      </dgm:prSet>
      <dgm:spPr/>
    </dgm:pt>
    <dgm:pt modelId="{E34DFBF0-68A5-40E4-918B-7A62C57AA028}" type="pres">
      <dgm:prSet presAssocID="{C056AC5D-B04E-4376-A1CB-3EAB7BE5AF5B}" presName="spacer" presStyleCnt="0"/>
      <dgm:spPr/>
    </dgm:pt>
    <dgm:pt modelId="{D64CB5D5-837D-47FC-9E42-A26D800BC695}" type="pres">
      <dgm:prSet presAssocID="{CC6B7442-0B72-4EF2-9F13-1325B51AFF9F}" presName="parentText" presStyleLbl="node1" presStyleIdx="2" presStyleCnt="4" custLinFactNeighborX="-7319" custLinFactNeighborY="12993">
        <dgm:presLayoutVars>
          <dgm:chMax val="0"/>
          <dgm:bulletEnabled val="1"/>
        </dgm:presLayoutVars>
      </dgm:prSet>
      <dgm:spPr/>
    </dgm:pt>
    <dgm:pt modelId="{05F03EBE-12B8-40E2-8940-2F363F2552C8}" type="pres">
      <dgm:prSet presAssocID="{FF80E1BA-0D6F-4EE8-9640-892A5897DBCD}" presName="spacer" presStyleCnt="0"/>
      <dgm:spPr/>
    </dgm:pt>
    <dgm:pt modelId="{ACC583DC-E799-44BB-9031-2D7F39AB8D48}" type="pres">
      <dgm:prSet presAssocID="{480DB095-039B-44A5-9179-D129E9BE6AC5}" presName="parentText" presStyleLbl="node1" presStyleIdx="3" presStyleCnt="4">
        <dgm:presLayoutVars>
          <dgm:chMax val="0"/>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32AA6160-4426-4C4D-93AE-E2F474E37AD9}" srcId="{90119837-5B71-4D44-BB01-DB0B084933C8}" destId="{3C67E77D-62FA-499D-B5E6-E79A091C5267}" srcOrd="1" destOrd="0" parTransId="{5337D229-E330-4525-B0FA-14EC5A80604A}" sibTransId="{C056AC5D-B04E-4376-A1CB-3EAB7BE5AF5B}"/>
    <dgm:cxn modelId="{5D4EBB69-5813-4E57-9AC8-07F41F4494A5}" type="presOf" srcId="{480DB095-039B-44A5-9179-D129E9BE6AC5}" destId="{ACC583DC-E799-44BB-9031-2D7F39AB8D48}" srcOrd="0" destOrd="0" presId="urn:microsoft.com/office/officeart/2005/8/layout/vList2"/>
    <dgm:cxn modelId="{102D6D4D-90C9-40F4-A001-35DCC329B127}" srcId="{90119837-5B71-4D44-BB01-DB0B084933C8}" destId="{CC6B7442-0B72-4EF2-9F13-1325B51AFF9F}" srcOrd="2" destOrd="0" parTransId="{E3D139E0-5DC2-4F8E-9F8F-B3F0EBCD4689}" sibTransId="{FF80E1BA-0D6F-4EE8-9640-892A5897DBCD}"/>
    <dgm:cxn modelId="{5BDE416F-F97E-4F73-BE1A-C12EA4F60682}" type="presOf" srcId="{90119837-5B71-4D44-BB01-DB0B084933C8}" destId="{ED5DCCC5-BCA8-4491-AA37-BAF153ECA184}" srcOrd="0" destOrd="0" presId="urn:microsoft.com/office/officeart/2005/8/layout/vList2"/>
    <dgm:cxn modelId="{8D0A4494-246A-45A7-AB6A-CDBC9E33ECD3}" type="presOf" srcId="{477D14C5-CED9-4CFC-B338-DFB0C8090B9F}" destId="{A9DD881E-A532-414B-870C-8ADE2076F78C}" srcOrd="0" destOrd="0" presId="urn:microsoft.com/office/officeart/2005/8/layout/vList2"/>
    <dgm:cxn modelId="{139D5BB1-09CB-45F8-9347-D7764258A754}" type="presOf" srcId="{CC6B7442-0B72-4EF2-9F13-1325B51AFF9F}" destId="{D64CB5D5-837D-47FC-9E42-A26D800BC695}" srcOrd="0" destOrd="0" presId="urn:microsoft.com/office/officeart/2005/8/layout/vList2"/>
    <dgm:cxn modelId="{96956FBE-70C8-4F89-BD0B-33093C0F439D}" type="presOf" srcId="{3C67E77D-62FA-499D-B5E6-E79A091C5267}" destId="{81203336-F3DE-4B3A-BCF4-0F68C23AC2BB}" srcOrd="0" destOrd="0" presId="urn:microsoft.com/office/officeart/2005/8/layout/vList2"/>
    <dgm:cxn modelId="{2E4946C2-ADB2-45C7-9521-5245E510546F}" srcId="{90119837-5B71-4D44-BB01-DB0B084933C8}" destId="{480DB095-039B-44A5-9179-D129E9BE6AC5}" srcOrd="3" destOrd="0" parTransId="{09B2239D-7B14-4A72-BD34-2835365C926C}" sibTransId="{B1094F61-D631-4EEE-9840-E862311D29DD}"/>
    <dgm:cxn modelId="{0910C0A3-A67A-496C-8A74-C4E35FED4675}" type="presParOf" srcId="{ED5DCCC5-BCA8-4491-AA37-BAF153ECA184}" destId="{A9DD881E-A532-414B-870C-8ADE2076F78C}" srcOrd="0" destOrd="0" presId="urn:microsoft.com/office/officeart/2005/8/layout/vList2"/>
    <dgm:cxn modelId="{2F66D0B4-575A-42AA-B5C5-0F38735408BF}" type="presParOf" srcId="{ED5DCCC5-BCA8-4491-AA37-BAF153ECA184}" destId="{04ED6CA0-A259-436B-89D5-9650D1AE5280}" srcOrd="1" destOrd="0" presId="urn:microsoft.com/office/officeart/2005/8/layout/vList2"/>
    <dgm:cxn modelId="{4F4F04E9-8CC4-46EA-94F2-D97F126F4DA5}" type="presParOf" srcId="{ED5DCCC5-BCA8-4491-AA37-BAF153ECA184}" destId="{81203336-F3DE-4B3A-BCF4-0F68C23AC2BB}" srcOrd="2" destOrd="0" presId="urn:microsoft.com/office/officeart/2005/8/layout/vList2"/>
    <dgm:cxn modelId="{E942894C-C661-483D-A7A6-2E2583362D3A}" type="presParOf" srcId="{ED5DCCC5-BCA8-4491-AA37-BAF153ECA184}" destId="{E34DFBF0-68A5-40E4-918B-7A62C57AA028}" srcOrd="3" destOrd="0" presId="urn:microsoft.com/office/officeart/2005/8/layout/vList2"/>
    <dgm:cxn modelId="{8E5B4048-9D19-4E76-9DF1-CC741CEADF9A}" type="presParOf" srcId="{ED5DCCC5-BCA8-4491-AA37-BAF153ECA184}" destId="{D64CB5D5-837D-47FC-9E42-A26D800BC695}" srcOrd="4" destOrd="0" presId="urn:microsoft.com/office/officeart/2005/8/layout/vList2"/>
    <dgm:cxn modelId="{BB713668-E170-40D6-8964-DC411896FA0F}" type="presParOf" srcId="{ED5DCCC5-BCA8-4491-AA37-BAF153ECA184}" destId="{05F03EBE-12B8-40E2-8940-2F363F2552C8}" srcOrd="5" destOrd="0" presId="urn:microsoft.com/office/officeart/2005/8/layout/vList2"/>
    <dgm:cxn modelId="{7304F4D3-A4EC-4BE4-9A3C-428C73226B5D}" type="presParOf" srcId="{ED5DCCC5-BCA8-4491-AA37-BAF153ECA184}" destId="{ACC583DC-E799-44BB-9031-2D7F39AB8D4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7D14C5-CED9-4CFC-B338-DFB0C8090B9F}">
      <dgm:prSet phldrT="[Text]"/>
      <dgm:spPr/>
      <dgm:t>
        <a:bodyPr/>
        <a:lstStyle/>
        <a:p>
          <a:r>
            <a:rPr lang="en-US" dirty="0"/>
            <a:t>Full disclosure unless exemption applies</a:t>
          </a:r>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3C67E77D-62FA-499D-B5E6-E79A091C5267}">
      <dgm:prSet phldrT="[Text]"/>
      <dgm:spPr/>
      <dgm:t>
        <a:bodyPr/>
        <a:lstStyle/>
        <a:p>
          <a:r>
            <a:rPr lang="en-US" dirty="0"/>
            <a:t>15 limited &amp; specific exemptions</a:t>
          </a:r>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CC6B7442-0B72-4EF2-9F13-1325B51AFF9F}">
      <dgm:prSet phldrT="[Text]"/>
      <dgm:spPr/>
      <dgm:t>
        <a:bodyPr/>
        <a:lstStyle/>
        <a:p>
          <a:r>
            <a:rPr lang="en-US" dirty="0"/>
            <a:t>Duty to sever</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480DB095-039B-44A5-9179-D129E9BE6AC5}">
      <dgm:prSet phldrT="[Text]"/>
      <dgm:spPr/>
      <dgm:t>
        <a:bodyPr/>
        <a:lstStyle/>
        <a:p>
          <a:r>
            <a:rPr lang="en-US" dirty="0"/>
            <a:t>Access coordinator processes the request</a:t>
          </a:r>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09B2239D-7B14-4A72-BD34-2835365C926C}" type="parTrans" cxnId="{2E4946C2-ADB2-45C7-9521-5245E510546F}">
      <dgm:prSet/>
      <dgm:spPr/>
      <dgm:t>
        <a:bodyPr/>
        <a:lstStyle/>
        <a:p>
          <a:endParaRPr lang="en-US"/>
        </a:p>
      </dgm:t>
    </dgm:pt>
    <dgm:pt modelId="{B1094F61-D631-4EEE-9840-E862311D29DD}" type="sibTrans" cxnId="{2E4946C2-ADB2-45C7-9521-5245E510546F}">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4">
        <dgm:presLayoutVars>
          <dgm:chMax val="0"/>
          <dgm:bulletEnabled val="1"/>
        </dgm:presLayoutVars>
      </dgm:prSet>
      <dgm:spPr/>
    </dgm:pt>
    <dgm:pt modelId="{04ED6CA0-A259-436B-89D5-9650D1AE5280}" type="pres">
      <dgm:prSet presAssocID="{87E3C0DB-7BEE-424E-8E11-B838D238D595}" presName="spacer" presStyleCnt="0"/>
      <dgm:spPr/>
    </dgm:pt>
    <dgm:pt modelId="{81203336-F3DE-4B3A-BCF4-0F68C23AC2BB}" type="pres">
      <dgm:prSet presAssocID="{3C67E77D-62FA-499D-B5E6-E79A091C5267}" presName="parentText" presStyleLbl="node1" presStyleIdx="1" presStyleCnt="4">
        <dgm:presLayoutVars>
          <dgm:chMax val="0"/>
          <dgm:bulletEnabled val="1"/>
        </dgm:presLayoutVars>
      </dgm:prSet>
      <dgm:spPr/>
    </dgm:pt>
    <dgm:pt modelId="{E34DFBF0-68A5-40E4-918B-7A62C57AA028}" type="pres">
      <dgm:prSet presAssocID="{C056AC5D-B04E-4376-A1CB-3EAB7BE5AF5B}" presName="spacer" presStyleCnt="0"/>
      <dgm:spPr/>
    </dgm:pt>
    <dgm:pt modelId="{D64CB5D5-837D-47FC-9E42-A26D800BC695}" type="pres">
      <dgm:prSet presAssocID="{CC6B7442-0B72-4EF2-9F13-1325B51AFF9F}" presName="parentText" presStyleLbl="node1" presStyleIdx="2" presStyleCnt="4" custLinFactNeighborX="-7319" custLinFactNeighborY="12993">
        <dgm:presLayoutVars>
          <dgm:chMax val="0"/>
          <dgm:bulletEnabled val="1"/>
        </dgm:presLayoutVars>
      </dgm:prSet>
      <dgm:spPr/>
    </dgm:pt>
    <dgm:pt modelId="{05F03EBE-12B8-40E2-8940-2F363F2552C8}" type="pres">
      <dgm:prSet presAssocID="{FF80E1BA-0D6F-4EE8-9640-892A5897DBCD}" presName="spacer" presStyleCnt="0"/>
      <dgm:spPr/>
    </dgm:pt>
    <dgm:pt modelId="{ACC583DC-E799-44BB-9031-2D7F39AB8D48}" type="pres">
      <dgm:prSet presAssocID="{480DB095-039B-44A5-9179-D129E9BE6AC5}" presName="parentText" presStyleLbl="node1" presStyleIdx="3" presStyleCnt="4">
        <dgm:presLayoutVars>
          <dgm:chMax val="0"/>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3EDD4635-3A1F-4041-9306-BE426093EE33}" type="presOf" srcId="{477D14C5-CED9-4CFC-B338-DFB0C8090B9F}" destId="{A9DD881E-A532-414B-870C-8ADE2076F78C}" srcOrd="0" destOrd="0" presId="urn:microsoft.com/office/officeart/2005/8/layout/vList2"/>
    <dgm:cxn modelId="{32AA6160-4426-4C4D-93AE-E2F474E37AD9}" srcId="{90119837-5B71-4D44-BB01-DB0B084933C8}" destId="{3C67E77D-62FA-499D-B5E6-E79A091C5267}" srcOrd="1" destOrd="0" parTransId="{5337D229-E330-4525-B0FA-14EC5A80604A}" sibTransId="{C056AC5D-B04E-4376-A1CB-3EAB7BE5AF5B}"/>
    <dgm:cxn modelId="{0DCF4D44-ACCB-47AA-BEA8-0DFF26214B04}" type="presOf" srcId="{CC6B7442-0B72-4EF2-9F13-1325B51AFF9F}" destId="{D64CB5D5-837D-47FC-9E42-A26D800BC695}" srcOrd="0" destOrd="0" presId="urn:microsoft.com/office/officeart/2005/8/layout/vList2"/>
    <dgm:cxn modelId="{026E5648-8CFD-4D85-A290-C8D5B936F40C}" type="presOf" srcId="{480DB095-039B-44A5-9179-D129E9BE6AC5}" destId="{ACC583DC-E799-44BB-9031-2D7F39AB8D48}" srcOrd="0" destOrd="0" presId="urn:microsoft.com/office/officeart/2005/8/layout/vList2"/>
    <dgm:cxn modelId="{102D6D4D-90C9-40F4-A001-35DCC329B127}" srcId="{90119837-5B71-4D44-BB01-DB0B084933C8}" destId="{CC6B7442-0B72-4EF2-9F13-1325B51AFF9F}" srcOrd="2" destOrd="0" parTransId="{E3D139E0-5DC2-4F8E-9F8F-B3F0EBCD4689}" sibTransId="{FF80E1BA-0D6F-4EE8-9640-892A5897DBCD}"/>
    <dgm:cxn modelId="{46D27A70-8BA9-4A70-9A9C-346E9A0F0820}" type="presOf" srcId="{90119837-5B71-4D44-BB01-DB0B084933C8}" destId="{ED5DCCC5-BCA8-4491-AA37-BAF153ECA184}" srcOrd="0" destOrd="0" presId="urn:microsoft.com/office/officeart/2005/8/layout/vList2"/>
    <dgm:cxn modelId="{2E4946C2-ADB2-45C7-9521-5245E510546F}" srcId="{90119837-5B71-4D44-BB01-DB0B084933C8}" destId="{480DB095-039B-44A5-9179-D129E9BE6AC5}" srcOrd="3" destOrd="0" parTransId="{09B2239D-7B14-4A72-BD34-2835365C926C}" sibTransId="{B1094F61-D631-4EEE-9840-E862311D29DD}"/>
    <dgm:cxn modelId="{C48507C4-80F7-4303-95A7-A5DFAEB2BA5F}" type="presOf" srcId="{3C67E77D-62FA-499D-B5E6-E79A091C5267}" destId="{81203336-F3DE-4B3A-BCF4-0F68C23AC2BB}" srcOrd="0" destOrd="0" presId="urn:microsoft.com/office/officeart/2005/8/layout/vList2"/>
    <dgm:cxn modelId="{59403306-D970-4688-B889-C04D253C8970}" type="presParOf" srcId="{ED5DCCC5-BCA8-4491-AA37-BAF153ECA184}" destId="{A9DD881E-A532-414B-870C-8ADE2076F78C}" srcOrd="0" destOrd="0" presId="urn:microsoft.com/office/officeart/2005/8/layout/vList2"/>
    <dgm:cxn modelId="{DF1B5818-4BE0-4AE1-8E2B-FD2C97F081F6}" type="presParOf" srcId="{ED5DCCC5-BCA8-4491-AA37-BAF153ECA184}" destId="{04ED6CA0-A259-436B-89D5-9650D1AE5280}" srcOrd="1" destOrd="0" presId="urn:microsoft.com/office/officeart/2005/8/layout/vList2"/>
    <dgm:cxn modelId="{75EB47E2-892C-41FE-B9AD-BF7DECF0F9D0}" type="presParOf" srcId="{ED5DCCC5-BCA8-4491-AA37-BAF153ECA184}" destId="{81203336-F3DE-4B3A-BCF4-0F68C23AC2BB}" srcOrd="2" destOrd="0" presId="urn:microsoft.com/office/officeart/2005/8/layout/vList2"/>
    <dgm:cxn modelId="{8AA4DB36-0F9F-4B79-A1EE-2FE66C3C58DD}" type="presParOf" srcId="{ED5DCCC5-BCA8-4491-AA37-BAF153ECA184}" destId="{E34DFBF0-68A5-40E4-918B-7A62C57AA028}" srcOrd="3" destOrd="0" presId="urn:microsoft.com/office/officeart/2005/8/layout/vList2"/>
    <dgm:cxn modelId="{327AEB94-4249-4944-B8B9-72A98A8E0E94}" type="presParOf" srcId="{ED5DCCC5-BCA8-4491-AA37-BAF153ECA184}" destId="{D64CB5D5-837D-47FC-9E42-A26D800BC695}" srcOrd="4" destOrd="0" presId="urn:microsoft.com/office/officeart/2005/8/layout/vList2"/>
    <dgm:cxn modelId="{EE28AD88-566D-44DC-B99B-3E9F842C08B9}" type="presParOf" srcId="{ED5DCCC5-BCA8-4491-AA37-BAF153ECA184}" destId="{05F03EBE-12B8-40E2-8940-2F363F2552C8}" srcOrd="5" destOrd="0" presId="urn:microsoft.com/office/officeart/2005/8/layout/vList2"/>
    <dgm:cxn modelId="{11A01470-7055-4373-B1D9-BC4590C4A7FE}" type="presParOf" srcId="{ED5DCCC5-BCA8-4491-AA37-BAF153ECA184}" destId="{ACC583DC-E799-44BB-9031-2D7F39AB8D4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7D14C5-CED9-4CFC-B338-DFB0C8090B9F}">
      <dgm:prSet phldrT="[Text]"/>
      <dgm:spPr/>
      <dgm:t>
        <a:bodyPr/>
        <a:lstStyle/>
        <a:p>
          <a:r>
            <a:rPr lang="en-US" dirty="0"/>
            <a:t>No collection unless authorized</a:t>
          </a:r>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3C67E77D-62FA-499D-B5E6-E79A091C5267}">
      <dgm:prSet phldrT="[Text]"/>
      <dgm:spPr/>
      <dgm:t>
        <a:bodyPr/>
        <a:lstStyle/>
        <a:p>
          <a:r>
            <a:rPr lang="en-US" dirty="0"/>
            <a:t>No use unless authorized</a:t>
          </a:r>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CC6B7442-0B72-4EF2-9F13-1325B51AFF9F}">
      <dgm:prSet phldrT="[Text]"/>
      <dgm:spPr/>
      <dgm:t>
        <a:bodyPr/>
        <a:lstStyle/>
        <a:p>
          <a:r>
            <a:rPr lang="en-US" dirty="0"/>
            <a:t>No disclosure unless authorized</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480DB095-039B-44A5-9179-D129E9BE6AC5}">
      <dgm:prSet phldrT="[Text]"/>
      <dgm:spPr/>
      <dgm:t>
        <a:bodyPr/>
        <a:lstStyle/>
        <a:p>
          <a:r>
            <a:rPr lang="en-US" dirty="0"/>
            <a:t>Keep personal information secure</a:t>
          </a:r>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09B2239D-7B14-4A72-BD34-2835365C926C}" type="parTrans" cxnId="{2E4946C2-ADB2-45C7-9521-5245E510546F}">
      <dgm:prSet/>
      <dgm:spPr/>
      <dgm:t>
        <a:bodyPr/>
        <a:lstStyle/>
        <a:p>
          <a:endParaRPr lang="en-US"/>
        </a:p>
      </dgm:t>
    </dgm:pt>
    <dgm:pt modelId="{B1094F61-D631-4EEE-9840-E862311D29DD}" type="sibTrans" cxnId="{2E4946C2-ADB2-45C7-9521-5245E510546F}">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4">
        <dgm:presLayoutVars>
          <dgm:chMax val="0"/>
          <dgm:bulletEnabled val="1"/>
        </dgm:presLayoutVars>
      </dgm:prSet>
      <dgm:spPr/>
    </dgm:pt>
    <dgm:pt modelId="{04ED6CA0-A259-436B-89D5-9650D1AE5280}" type="pres">
      <dgm:prSet presAssocID="{87E3C0DB-7BEE-424E-8E11-B838D238D595}" presName="spacer" presStyleCnt="0"/>
      <dgm:spPr/>
    </dgm:pt>
    <dgm:pt modelId="{81203336-F3DE-4B3A-BCF4-0F68C23AC2BB}" type="pres">
      <dgm:prSet presAssocID="{3C67E77D-62FA-499D-B5E6-E79A091C5267}" presName="parentText" presStyleLbl="node1" presStyleIdx="1" presStyleCnt="4">
        <dgm:presLayoutVars>
          <dgm:chMax val="0"/>
          <dgm:bulletEnabled val="1"/>
        </dgm:presLayoutVars>
      </dgm:prSet>
      <dgm:spPr/>
    </dgm:pt>
    <dgm:pt modelId="{E34DFBF0-68A5-40E4-918B-7A62C57AA028}" type="pres">
      <dgm:prSet presAssocID="{C056AC5D-B04E-4376-A1CB-3EAB7BE5AF5B}" presName="spacer" presStyleCnt="0"/>
      <dgm:spPr/>
    </dgm:pt>
    <dgm:pt modelId="{D64CB5D5-837D-47FC-9E42-A26D800BC695}" type="pres">
      <dgm:prSet presAssocID="{CC6B7442-0B72-4EF2-9F13-1325B51AFF9F}" presName="parentText" presStyleLbl="node1" presStyleIdx="2" presStyleCnt="4" custLinFactNeighborX="-7319" custLinFactNeighborY="12993">
        <dgm:presLayoutVars>
          <dgm:chMax val="0"/>
          <dgm:bulletEnabled val="1"/>
        </dgm:presLayoutVars>
      </dgm:prSet>
      <dgm:spPr/>
    </dgm:pt>
    <dgm:pt modelId="{05F03EBE-12B8-40E2-8940-2F363F2552C8}" type="pres">
      <dgm:prSet presAssocID="{FF80E1BA-0D6F-4EE8-9640-892A5897DBCD}" presName="spacer" presStyleCnt="0"/>
      <dgm:spPr/>
    </dgm:pt>
    <dgm:pt modelId="{ACC583DC-E799-44BB-9031-2D7F39AB8D48}" type="pres">
      <dgm:prSet presAssocID="{480DB095-039B-44A5-9179-D129E9BE6AC5}" presName="parentText" presStyleLbl="node1" presStyleIdx="3" presStyleCnt="4">
        <dgm:presLayoutVars>
          <dgm:chMax val="0"/>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D8F9720F-0639-4A1B-9DEC-DB63505483A5}" type="presOf" srcId="{3C67E77D-62FA-499D-B5E6-E79A091C5267}" destId="{81203336-F3DE-4B3A-BCF4-0F68C23AC2BB}" srcOrd="0" destOrd="0" presId="urn:microsoft.com/office/officeart/2005/8/layout/vList2"/>
    <dgm:cxn modelId="{32AA6160-4426-4C4D-93AE-E2F474E37AD9}" srcId="{90119837-5B71-4D44-BB01-DB0B084933C8}" destId="{3C67E77D-62FA-499D-B5E6-E79A091C5267}" srcOrd="1" destOrd="0" parTransId="{5337D229-E330-4525-B0FA-14EC5A80604A}" sibTransId="{C056AC5D-B04E-4376-A1CB-3EAB7BE5AF5B}"/>
    <dgm:cxn modelId="{3102054C-EFBC-4639-90F2-32A5BCD2DA6C}" type="presOf" srcId="{477D14C5-CED9-4CFC-B338-DFB0C8090B9F}" destId="{A9DD881E-A532-414B-870C-8ADE2076F78C}" srcOrd="0" destOrd="0" presId="urn:microsoft.com/office/officeart/2005/8/layout/vList2"/>
    <dgm:cxn modelId="{102D6D4D-90C9-40F4-A001-35DCC329B127}" srcId="{90119837-5B71-4D44-BB01-DB0B084933C8}" destId="{CC6B7442-0B72-4EF2-9F13-1325B51AFF9F}" srcOrd="2" destOrd="0" parTransId="{E3D139E0-5DC2-4F8E-9F8F-B3F0EBCD4689}" sibTransId="{FF80E1BA-0D6F-4EE8-9640-892A5897DBCD}"/>
    <dgm:cxn modelId="{72A8FD9E-5611-4762-8E36-D78C6F15DEB4}" type="presOf" srcId="{480DB095-039B-44A5-9179-D129E9BE6AC5}" destId="{ACC583DC-E799-44BB-9031-2D7F39AB8D48}" srcOrd="0" destOrd="0" presId="urn:microsoft.com/office/officeart/2005/8/layout/vList2"/>
    <dgm:cxn modelId="{C0D814A5-E6A2-483F-91EB-01352F980DBD}" type="presOf" srcId="{90119837-5B71-4D44-BB01-DB0B084933C8}" destId="{ED5DCCC5-BCA8-4491-AA37-BAF153ECA184}" srcOrd="0" destOrd="0" presId="urn:microsoft.com/office/officeart/2005/8/layout/vList2"/>
    <dgm:cxn modelId="{FA120AAD-0DA4-4740-A3A0-35841C61D644}" type="presOf" srcId="{CC6B7442-0B72-4EF2-9F13-1325B51AFF9F}" destId="{D64CB5D5-837D-47FC-9E42-A26D800BC695}" srcOrd="0" destOrd="0" presId="urn:microsoft.com/office/officeart/2005/8/layout/vList2"/>
    <dgm:cxn modelId="{2E4946C2-ADB2-45C7-9521-5245E510546F}" srcId="{90119837-5B71-4D44-BB01-DB0B084933C8}" destId="{480DB095-039B-44A5-9179-D129E9BE6AC5}" srcOrd="3" destOrd="0" parTransId="{09B2239D-7B14-4A72-BD34-2835365C926C}" sibTransId="{B1094F61-D631-4EEE-9840-E862311D29DD}"/>
    <dgm:cxn modelId="{D9C3D80C-B6B4-49A6-B06A-52CB1A118003}" type="presParOf" srcId="{ED5DCCC5-BCA8-4491-AA37-BAF153ECA184}" destId="{A9DD881E-A532-414B-870C-8ADE2076F78C}" srcOrd="0" destOrd="0" presId="urn:microsoft.com/office/officeart/2005/8/layout/vList2"/>
    <dgm:cxn modelId="{E1C16DFD-4EB6-457D-9FA4-20C7909F947E}" type="presParOf" srcId="{ED5DCCC5-BCA8-4491-AA37-BAF153ECA184}" destId="{04ED6CA0-A259-436B-89D5-9650D1AE5280}" srcOrd="1" destOrd="0" presId="urn:microsoft.com/office/officeart/2005/8/layout/vList2"/>
    <dgm:cxn modelId="{3CA89231-ACBB-4CB6-894B-5E9EDCFDEE94}" type="presParOf" srcId="{ED5DCCC5-BCA8-4491-AA37-BAF153ECA184}" destId="{81203336-F3DE-4B3A-BCF4-0F68C23AC2BB}" srcOrd="2" destOrd="0" presId="urn:microsoft.com/office/officeart/2005/8/layout/vList2"/>
    <dgm:cxn modelId="{B6D1EEDA-05EE-4C2C-98E5-72D0D407EE9B}" type="presParOf" srcId="{ED5DCCC5-BCA8-4491-AA37-BAF153ECA184}" destId="{E34DFBF0-68A5-40E4-918B-7A62C57AA028}" srcOrd="3" destOrd="0" presId="urn:microsoft.com/office/officeart/2005/8/layout/vList2"/>
    <dgm:cxn modelId="{C2C30050-F91D-4C6D-BEED-29175F513DC0}" type="presParOf" srcId="{ED5DCCC5-BCA8-4491-AA37-BAF153ECA184}" destId="{D64CB5D5-837D-47FC-9E42-A26D800BC695}" srcOrd="4" destOrd="0" presId="urn:microsoft.com/office/officeart/2005/8/layout/vList2"/>
    <dgm:cxn modelId="{394E0257-91B9-4D3B-90AB-B6B60F94F4CA}" type="presParOf" srcId="{ED5DCCC5-BCA8-4491-AA37-BAF153ECA184}" destId="{05F03EBE-12B8-40E2-8940-2F363F2552C8}" srcOrd="5" destOrd="0" presId="urn:microsoft.com/office/officeart/2005/8/layout/vList2"/>
    <dgm:cxn modelId="{2E0CDB15-E3C0-4295-B467-D0D927CA7014}" type="presParOf" srcId="{ED5DCCC5-BCA8-4491-AA37-BAF153ECA184}" destId="{ACC583DC-E799-44BB-9031-2D7F39AB8D4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39020"/>
          <a:ext cx="9091903" cy="100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Anyone can apply</a:t>
          </a:r>
        </a:p>
      </dsp:txBody>
      <dsp:txXfrm>
        <a:off x="49176" y="88196"/>
        <a:ext cx="8993551" cy="909018"/>
      </dsp:txXfrm>
    </dsp:sp>
    <dsp:sp modelId="{81203336-F3DE-4B3A-BCF4-0F68C23AC2BB}">
      <dsp:nvSpPr>
        <dsp:cNvPr id="0" name=""/>
        <dsp:cNvSpPr/>
      </dsp:nvSpPr>
      <dsp:spPr>
        <a:xfrm>
          <a:off x="0" y="1167350"/>
          <a:ext cx="9091903" cy="100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$5 fee for general information</a:t>
          </a:r>
        </a:p>
      </dsp:txBody>
      <dsp:txXfrm>
        <a:off x="49176" y="1216526"/>
        <a:ext cx="8993551" cy="909018"/>
      </dsp:txXfrm>
    </dsp:sp>
    <dsp:sp modelId="{D64CB5D5-837D-47FC-9E42-A26D800BC695}">
      <dsp:nvSpPr>
        <dsp:cNvPr id="0" name=""/>
        <dsp:cNvSpPr/>
      </dsp:nvSpPr>
      <dsp:spPr>
        <a:xfrm>
          <a:off x="0" y="2311396"/>
          <a:ext cx="9091903" cy="100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$0 for personal information</a:t>
          </a:r>
        </a:p>
      </dsp:txBody>
      <dsp:txXfrm>
        <a:off x="49176" y="2360572"/>
        <a:ext cx="8993551" cy="909018"/>
      </dsp:txXfrm>
    </dsp:sp>
    <dsp:sp modelId="{ACC583DC-E799-44BB-9031-2D7F39AB8D48}">
      <dsp:nvSpPr>
        <dsp:cNvPr id="0" name=""/>
        <dsp:cNvSpPr/>
      </dsp:nvSpPr>
      <dsp:spPr>
        <a:xfrm>
          <a:off x="0" y="3424010"/>
          <a:ext cx="9091903" cy="100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30 days to respond</a:t>
          </a:r>
        </a:p>
      </dsp:txBody>
      <dsp:txXfrm>
        <a:off x="49176" y="3473186"/>
        <a:ext cx="8993551" cy="909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461617"/>
          <a:ext cx="9860934"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Full disclosure unless exemption applies</a:t>
          </a:r>
        </a:p>
      </dsp:txBody>
      <dsp:txXfrm>
        <a:off x="42151" y="503768"/>
        <a:ext cx="9776632" cy="779158"/>
      </dsp:txXfrm>
    </dsp:sp>
    <dsp:sp modelId="{81203336-F3DE-4B3A-BCF4-0F68C23AC2BB}">
      <dsp:nvSpPr>
        <dsp:cNvPr id="0" name=""/>
        <dsp:cNvSpPr/>
      </dsp:nvSpPr>
      <dsp:spPr>
        <a:xfrm>
          <a:off x="0" y="1428757"/>
          <a:ext cx="9860934"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15 limited &amp; specific exemptions</a:t>
          </a:r>
        </a:p>
      </dsp:txBody>
      <dsp:txXfrm>
        <a:off x="42151" y="1470908"/>
        <a:ext cx="9776632" cy="779158"/>
      </dsp:txXfrm>
    </dsp:sp>
    <dsp:sp modelId="{D64CB5D5-837D-47FC-9E42-A26D800BC695}">
      <dsp:nvSpPr>
        <dsp:cNvPr id="0" name=""/>
        <dsp:cNvSpPr/>
      </dsp:nvSpPr>
      <dsp:spPr>
        <a:xfrm>
          <a:off x="0" y="2409368"/>
          <a:ext cx="9860934"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Duty to sever</a:t>
          </a:r>
        </a:p>
      </dsp:txBody>
      <dsp:txXfrm>
        <a:off x="42151" y="2451519"/>
        <a:ext cx="9776632" cy="779158"/>
      </dsp:txXfrm>
    </dsp:sp>
    <dsp:sp modelId="{ACC583DC-E799-44BB-9031-2D7F39AB8D48}">
      <dsp:nvSpPr>
        <dsp:cNvPr id="0" name=""/>
        <dsp:cNvSpPr/>
      </dsp:nvSpPr>
      <dsp:spPr>
        <a:xfrm>
          <a:off x="0" y="3363037"/>
          <a:ext cx="9860934"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Access coordinator processes the request</a:t>
          </a:r>
        </a:p>
      </dsp:txBody>
      <dsp:txXfrm>
        <a:off x="42151" y="3405188"/>
        <a:ext cx="9776632" cy="779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91310"/>
          <a:ext cx="9091903"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No collection unless authorized</a:t>
          </a:r>
        </a:p>
      </dsp:txBody>
      <dsp:txXfrm>
        <a:off x="48005" y="139315"/>
        <a:ext cx="8995893" cy="887374"/>
      </dsp:txXfrm>
    </dsp:sp>
    <dsp:sp modelId="{81203336-F3DE-4B3A-BCF4-0F68C23AC2BB}">
      <dsp:nvSpPr>
        <dsp:cNvPr id="0" name=""/>
        <dsp:cNvSpPr/>
      </dsp:nvSpPr>
      <dsp:spPr>
        <a:xfrm>
          <a:off x="0" y="1192775"/>
          <a:ext cx="9091903"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No use unless authorized</a:t>
          </a:r>
        </a:p>
      </dsp:txBody>
      <dsp:txXfrm>
        <a:off x="48005" y="1240780"/>
        <a:ext cx="8995893" cy="887374"/>
      </dsp:txXfrm>
    </dsp:sp>
    <dsp:sp modelId="{D64CB5D5-837D-47FC-9E42-A26D800BC695}">
      <dsp:nvSpPr>
        <dsp:cNvPr id="0" name=""/>
        <dsp:cNvSpPr/>
      </dsp:nvSpPr>
      <dsp:spPr>
        <a:xfrm>
          <a:off x="0" y="2309582"/>
          <a:ext cx="9091903"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No disclosure unless authorized</a:t>
          </a:r>
        </a:p>
      </dsp:txBody>
      <dsp:txXfrm>
        <a:off x="48005" y="2357587"/>
        <a:ext cx="8995893" cy="887374"/>
      </dsp:txXfrm>
    </dsp:sp>
    <dsp:sp modelId="{ACC583DC-E799-44BB-9031-2D7F39AB8D48}">
      <dsp:nvSpPr>
        <dsp:cNvPr id="0" name=""/>
        <dsp:cNvSpPr/>
      </dsp:nvSpPr>
      <dsp:spPr>
        <a:xfrm>
          <a:off x="0" y="3395705"/>
          <a:ext cx="9091903"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Keep personal information secure</a:t>
          </a:r>
        </a:p>
      </dsp:txBody>
      <dsp:txXfrm>
        <a:off x="48005" y="3443710"/>
        <a:ext cx="8995893" cy="8873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7/12/2018</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7/12/2018</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oipop.ns.ca/publicbodytool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foipop.ns.ca/publicbodytool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oipop.ns.ca/sites/default/files/publications/OIPC%20Instant%20Messaging%20Guide%20-%20September%202016.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Note to presenter-</a:t>
            </a:r>
          </a:p>
          <a:p>
            <a:r>
              <a:rPr lang="en-US" dirty="0">
                <a:solidFill>
                  <a:srgbClr val="FF0000"/>
                </a:solidFill>
              </a:rPr>
              <a:t>The following pages include speaking notes.  Text in </a:t>
            </a:r>
            <a:r>
              <a:rPr lang="en-US" b="1" dirty="0">
                <a:solidFill>
                  <a:srgbClr val="FF0000"/>
                </a:solidFill>
              </a:rPr>
              <a:t>red</a:t>
            </a:r>
            <a:r>
              <a:rPr lang="en-US" dirty="0">
                <a:solidFill>
                  <a:srgbClr val="FF0000"/>
                </a:solidFill>
              </a:rPr>
              <a:t> indicates a recommendation to insert a name or other text before using this presentation.  </a:t>
            </a:r>
          </a:p>
          <a:p>
            <a:endParaRPr lang="en-US" dirty="0">
              <a:solidFill>
                <a:srgbClr val="FF0000"/>
              </a:solidFill>
            </a:endParaRPr>
          </a:p>
          <a:p>
            <a:r>
              <a:rPr lang="en-US" dirty="0">
                <a:solidFill>
                  <a:srgbClr val="FF0000"/>
                </a:solidFill>
              </a:rPr>
              <a:t>This deck was prepared by the Office of the Information and Privacy Commissioner for Nova Scotia.  All images are used with permission for the sole purpose of illustrating this presentation.</a:t>
            </a:r>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9183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a:t>Keep complete records of decisions, actions and deliberations.</a:t>
            </a:r>
          </a:p>
          <a:p>
            <a:endParaRPr lang="en-US" dirty="0"/>
          </a:p>
          <a:p>
            <a:pPr marL="291179" indent="-291179">
              <a:buFont typeface="Arial" panose="020B0604020202020204" pitchFamily="34" charset="0"/>
              <a:buChar char="•"/>
            </a:pPr>
            <a:r>
              <a:rPr lang="en-US" dirty="0"/>
              <a:t>No matter where you originally recorded the information (text, email, etc.) always file the record centrally in our filing system.</a:t>
            </a:r>
          </a:p>
          <a:p>
            <a:endParaRPr lang="en-US" dirty="0"/>
          </a:p>
          <a:p>
            <a:pPr marL="291179" indent="-291179">
              <a:buFont typeface="Arial" panose="020B0604020202020204" pitchFamily="34" charset="0"/>
              <a:buChar char="•"/>
            </a:pPr>
            <a:r>
              <a:rPr lang="en-US" dirty="0"/>
              <a:t>Follow approved records retention schedules. </a:t>
            </a:r>
          </a:p>
          <a:p>
            <a:endParaRPr lang="en-US" dirty="0"/>
          </a:p>
          <a:p>
            <a:pPr marL="291179" indent="-291179">
              <a:buFont typeface="Arial" panose="020B0604020202020204" pitchFamily="34" charset="0"/>
              <a:buChar char="•"/>
            </a:pPr>
            <a:r>
              <a:rPr lang="en-US" dirty="0"/>
              <a:t>If you’re asked to produce records responsive to an access to information request remember:</a:t>
            </a:r>
          </a:p>
          <a:p>
            <a:pPr marL="912253" lvl="1" indent="-291179">
              <a:buFont typeface="Arial" panose="020B0604020202020204" pitchFamily="34" charset="0"/>
              <a:buChar char="•"/>
            </a:pPr>
            <a:r>
              <a:rPr lang="en-US" dirty="0"/>
              <a:t>Be thorough</a:t>
            </a:r>
          </a:p>
          <a:p>
            <a:pPr marL="912253" lvl="1" indent="-291179">
              <a:buFont typeface="Arial" panose="020B0604020202020204" pitchFamily="34" charset="0"/>
              <a:buChar char="•"/>
            </a:pPr>
            <a:r>
              <a:rPr lang="en-US" dirty="0"/>
              <a:t>Be accurate</a:t>
            </a:r>
          </a:p>
          <a:p>
            <a:pPr marL="912253" lvl="1" indent="-291179">
              <a:buFont typeface="Arial" panose="020B0604020202020204" pitchFamily="34" charset="0"/>
              <a:buChar char="•"/>
            </a:pPr>
            <a:r>
              <a:rPr lang="en-US" dirty="0"/>
              <a:t>Be complete</a:t>
            </a:r>
          </a:p>
          <a:p>
            <a:pPr marL="912253" lvl="1" indent="-291179">
              <a:buFont typeface="Arial" panose="020B0604020202020204" pitchFamily="34" charset="0"/>
              <a:buChar char="•"/>
            </a:pPr>
            <a:r>
              <a:rPr lang="en-US" dirty="0"/>
              <a:t>Be timely</a:t>
            </a:r>
          </a:p>
          <a:p>
            <a:pPr marL="912253" lvl="1" indent="-29117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2228120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a:t>A public body cannot collect, use or disclose personal information unless specifically authorized under Nova Scotia’s privacy laws.</a:t>
            </a:r>
          </a:p>
          <a:p>
            <a:endParaRPr lang="en-US" dirty="0"/>
          </a:p>
          <a:p>
            <a:pPr marL="291179" indent="-291179">
              <a:buFont typeface="Arial" panose="020B0604020202020204" pitchFamily="34" charset="0"/>
              <a:buChar char="•"/>
            </a:pPr>
            <a:r>
              <a:rPr lang="en-US" dirty="0"/>
              <a:t>For example, personal information may only be collected in three circumstances:</a:t>
            </a:r>
          </a:p>
          <a:p>
            <a:pPr marL="912253" lvl="1" indent="-291179">
              <a:buFont typeface="Arial" panose="020B0604020202020204" pitchFamily="34" charset="0"/>
              <a:buChar char="•"/>
            </a:pPr>
            <a:r>
              <a:rPr lang="en-US" dirty="0"/>
              <a:t>When expressly authorized by law</a:t>
            </a:r>
          </a:p>
          <a:p>
            <a:pPr marL="912253" lvl="1" indent="-291179">
              <a:buFont typeface="Arial" panose="020B0604020202020204" pitchFamily="34" charset="0"/>
              <a:buChar char="•"/>
            </a:pPr>
            <a:r>
              <a:rPr lang="en-US" dirty="0"/>
              <a:t>For law enforcement</a:t>
            </a:r>
          </a:p>
          <a:p>
            <a:pPr marL="912253" lvl="1" indent="-291179">
              <a:buFont typeface="Arial" panose="020B0604020202020204" pitchFamily="34" charset="0"/>
              <a:buChar char="•"/>
            </a:pPr>
            <a:r>
              <a:rPr lang="en-US" dirty="0"/>
              <a:t>Because its directly related to and necessary for an operating program or activity</a:t>
            </a:r>
          </a:p>
          <a:p>
            <a:pPr marL="291179" indent="-291179">
              <a:buFont typeface="Arial" panose="020B0604020202020204" pitchFamily="34" charset="0"/>
              <a:buChar char="•"/>
            </a:pPr>
            <a:endParaRPr lang="en-US" dirty="0"/>
          </a:p>
          <a:p>
            <a:pPr marL="291179" indent="-291179">
              <a:buFont typeface="Arial" panose="020B0604020202020204" pitchFamily="34" charset="0"/>
              <a:buChar char="•"/>
            </a:pPr>
            <a:r>
              <a:rPr lang="en-US" dirty="0"/>
              <a:t>We must make reasonable security arrangements against such risks as unauthorized access, collection, use, disclosure or disposal of personal information.</a:t>
            </a:r>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229939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a:t>If your work involves the use of personal information be sure you know exactly what information you are authorized to collect, use and disclose.</a:t>
            </a:r>
          </a:p>
          <a:p>
            <a:pPr marL="291179" indent="-291179">
              <a:buFont typeface="Arial" panose="020B0604020202020204" pitchFamily="34" charset="0"/>
              <a:buChar char="•"/>
            </a:pPr>
            <a:endParaRPr lang="en-US" dirty="0"/>
          </a:p>
          <a:p>
            <a:pPr marL="291179" indent="-291179">
              <a:buFont typeface="Arial" panose="020B0604020202020204" pitchFamily="34" charset="0"/>
              <a:buChar char="•"/>
            </a:pPr>
            <a:r>
              <a:rPr lang="en-US" dirty="0"/>
              <a:t>If you are planning a new project, program or system that will involve personal information, conduct a privacy impact assessment (PIA) to identify and mitigate your privacy risks.</a:t>
            </a:r>
          </a:p>
          <a:p>
            <a:pPr marL="291179" indent="-291179">
              <a:buFont typeface="Arial" panose="020B0604020202020204" pitchFamily="34" charset="0"/>
              <a:buChar char="•"/>
            </a:pPr>
            <a:endParaRPr lang="en-US" dirty="0"/>
          </a:p>
          <a:p>
            <a:pPr marL="291179" indent="-291179">
              <a:buFont typeface="Arial" panose="020B0604020202020204" pitchFamily="34" charset="0"/>
              <a:buChar char="•"/>
            </a:pPr>
            <a:r>
              <a:rPr lang="en-US" dirty="0"/>
              <a:t>PIA templates are available at: </a:t>
            </a:r>
            <a:r>
              <a:rPr lang="en-US" dirty="0">
                <a:hlinkClick r:id="rId3"/>
              </a:rPr>
              <a:t>https://foipop.ns.ca/publicbodytools</a:t>
            </a:r>
            <a:r>
              <a:rPr lang="en-US" dirty="0"/>
              <a:t>.</a:t>
            </a:r>
          </a:p>
          <a:p>
            <a:pPr marL="291179" indent="-291179">
              <a:buFont typeface="Arial" panose="020B0604020202020204" pitchFamily="34" charset="0"/>
              <a:buChar char="•"/>
            </a:pPr>
            <a:endParaRPr lang="en-US" dirty="0"/>
          </a:p>
          <a:p>
            <a:pPr marL="291179" indent="-291179">
              <a:buFont typeface="Arial" panose="020B0604020202020204" pitchFamily="34" charset="0"/>
              <a:buChar char="•"/>
            </a:pPr>
            <a:r>
              <a:rPr lang="en-US" dirty="0"/>
              <a:t>You must keep personal information secure.</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3420041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4825"/>
            <a:ext cx="5608320" cy="4183380"/>
          </a:xfrm>
        </p:spPr>
        <p:txBody>
          <a:bodyPr/>
          <a:lstStyle/>
          <a:p>
            <a:r>
              <a:rPr lang="en-US" dirty="0"/>
              <a:t>The law requires that we protect personal information by making “reasonable security arrangements” against such risks as unauthorized access, collection, use, disclosure or disposal.</a:t>
            </a:r>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keeping personal information reasonably secure?</a:t>
            </a:r>
          </a:p>
          <a:p>
            <a:endParaRPr lang="en-US" dirty="0"/>
          </a:p>
          <a:p>
            <a:r>
              <a:rPr lang="en-US" b="1" dirty="0">
                <a:solidFill>
                  <a:srgbClr val="FF0000"/>
                </a:solidFill>
              </a:rPr>
              <a:t>Note to presenter:  Hand out the 5 Minute Privacy Check Up</a:t>
            </a:r>
          </a:p>
          <a:p>
            <a:endParaRPr lang="en-US" dirty="0"/>
          </a:p>
          <a:p>
            <a:r>
              <a:rPr lang="en-US" dirty="0"/>
              <a:t>Take a few minutes to complete the 5 minute privacy check up.  Think only about personal information you have – on your computer, in your office or in your work area.  Think about your personal privacy practices as you answer this quiz.</a:t>
            </a:r>
          </a:p>
          <a:p>
            <a:endParaRPr lang="en-US" dirty="0"/>
          </a:p>
          <a:p>
            <a:r>
              <a:rPr lang="en-US" dirty="0"/>
              <a:t>Any “no” answer is a red flag – think about how you can get your answer to “yes”.</a:t>
            </a:r>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4282850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15790"/>
            <a:ext cx="5901373" cy="4183380"/>
          </a:xfrm>
        </p:spPr>
        <p:txBody>
          <a:bodyPr/>
          <a:lstStyle/>
          <a:p>
            <a:r>
              <a:rPr lang="en-US" b="1" dirty="0"/>
              <a:t>Physical security</a:t>
            </a:r>
          </a:p>
          <a:p>
            <a:r>
              <a:rPr lang="en-US" dirty="0"/>
              <a:t>Locks, security systems, pass cards.</a:t>
            </a:r>
          </a:p>
          <a:p>
            <a:pPr lvl="1"/>
            <a:endParaRPr lang="en-US" dirty="0"/>
          </a:p>
          <a:p>
            <a:r>
              <a:rPr lang="en-US" b="1" dirty="0"/>
              <a:t>Technical security</a:t>
            </a:r>
          </a:p>
          <a:p>
            <a:r>
              <a:rPr lang="en-US" dirty="0"/>
              <a:t>Passwords, encryption, unique user names &amp; passwords.</a:t>
            </a:r>
          </a:p>
          <a:p>
            <a:r>
              <a:rPr lang="en-US" dirty="0"/>
              <a:t>Only use devices controlled by the public body or only devices with security equivalent or superior to the public body’s systems.</a:t>
            </a:r>
          </a:p>
          <a:p>
            <a:pPr lvl="1"/>
            <a:endParaRPr lang="en-US" dirty="0"/>
          </a:p>
          <a:p>
            <a:r>
              <a:rPr lang="en-US" b="1" dirty="0"/>
              <a:t>Administrative security</a:t>
            </a:r>
          </a:p>
          <a:p>
            <a:r>
              <a:rPr lang="en-US" dirty="0"/>
              <a:t>End of day procedures – clear desk, lock all cabinets, clear all photocopiers, log out of all systems.</a:t>
            </a:r>
          </a:p>
          <a:p>
            <a:r>
              <a:rPr lang="en-US" dirty="0"/>
              <a:t>Travel procedures – no unencrypted personal information, take minimum necessary, remove all personal information from devices upon return.</a:t>
            </a:r>
          </a:p>
          <a:p>
            <a:endParaRPr lang="en-US" dirty="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976885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1713529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 if a privacy breach has occurred ask three questions:</a:t>
            </a:r>
          </a:p>
          <a:p>
            <a:endParaRPr lang="en-US" dirty="0"/>
          </a:p>
          <a:p>
            <a:pPr marL="349415" indent="-349415">
              <a:buAutoNum type="arabicPeriod"/>
            </a:pPr>
            <a:r>
              <a:rPr lang="en-US" dirty="0"/>
              <a:t>Was any personal information involved?</a:t>
            </a:r>
          </a:p>
          <a:p>
            <a:pPr marL="349415" indent="-349415">
              <a:buAutoNum type="arabicPeriod"/>
            </a:pPr>
            <a:endParaRPr lang="en-US" dirty="0"/>
          </a:p>
          <a:p>
            <a:pPr marL="349415" indent="-349415">
              <a:buAutoNum type="arabicPeriod"/>
            </a:pPr>
            <a:r>
              <a:rPr lang="en-US" dirty="0"/>
              <a:t>Was the personal information collected, used, disclosed, accessed, or disposed of?</a:t>
            </a:r>
          </a:p>
          <a:p>
            <a:pPr marL="349415" indent="-349415">
              <a:buAutoNum type="arabicPeriod"/>
            </a:pPr>
            <a:endParaRPr lang="en-US" dirty="0"/>
          </a:p>
          <a:p>
            <a:pPr marL="349415" indent="-349415">
              <a:buAutoNum type="arabicPeriod"/>
            </a:pPr>
            <a:r>
              <a:rPr lang="en-US" dirty="0"/>
              <a:t>Was the activity authorized under Nova Scotia’s privacy law?</a:t>
            </a:r>
          </a:p>
          <a:p>
            <a:pPr marL="349415" indent="-349415">
              <a:buAutoNum type="arabicPeriod"/>
            </a:pPr>
            <a:endParaRPr lang="en-US" dirty="0"/>
          </a:p>
          <a:p>
            <a:endParaRPr lang="en-US" dirty="0"/>
          </a:p>
          <a:p>
            <a:endParaRPr lang="en-US" dirty="0"/>
          </a:p>
          <a:p>
            <a:endParaRPr lang="en-US" dirty="0"/>
          </a:p>
          <a:p>
            <a:pPr marL="349415" indent="-349415">
              <a:buAutoNum type="arabicPeriod"/>
            </a:pPr>
            <a:endParaRPr lang="en-US" dirty="0"/>
          </a:p>
          <a:p>
            <a:pPr marL="349415" indent="-349415">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17</a:t>
            </a:fld>
            <a:endParaRPr lang="en-US"/>
          </a:p>
        </p:txBody>
      </p:sp>
    </p:spTree>
    <p:extLst>
      <p:ext uri="{BB962C8B-B14F-4D97-AF65-F5344CB8AC3E}">
        <p14:creationId xmlns:p14="http://schemas.microsoft.com/office/powerpoint/2010/main" val="3038874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Consider the situations listed on this slide.  Are any of these situations a privacy breach?  How do you know?</a:t>
            </a:r>
          </a:p>
          <a:p>
            <a:endParaRPr lang="en-US" dirty="0"/>
          </a:p>
          <a:p>
            <a:r>
              <a:rPr lang="en-US" dirty="0"/>
              <a:t>All of the situations are potential privacy breaches.</a:t>
            </a:r>
          </a:p>
          <a:p>
            <a:r>
              <a:rPr lang="en-US" dirty="0"/>
              <a:t>Every situation appears to be an unauthorized loss of information – either through error or theft.</a:t>
            </a:r>
          </a:p>
          <a:p>
            <a:endParaRPr lang="en-US" dirty="0"/>
          </a:p>
          <a:p>
            <a:r>
              <a:rPr lang="en-US" dirty="0"/>
              <a:t>In the fax, email and systems hack situations you must establish if any personal information was at risk (highly likely).  All of the other situations make clear personal information was at risk.</a:t>
            </a:r>
          </a:p>
          <a:p>
            <a:endParaRPr lang="en-US" dirty="0"/>
          </a:p>
          <a:p>
            <a:endParaRPr lang="en-US" dirty="0"/>
          </a:p>
          <a:p>
            <a:endParaRPr lang="en-US" dirty="0"/>
          </a:p>
          <a:p>
            <a:pPr marL="349415" indent="-349415">
              <a:buAutoNum type="arabicPeriod"/>
            </a:pPr>
            <a:endParaRPr lang="en-US" dirty="0"/>
          </a:p>
          <a:p>
            <a:pPr marL="349415" indent="-349415">
              <a:buAutoNum type="arabicPeriod"/>
            </a:pP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18</a:t>
            </a:fld>
            <a:endParaRPr lang="en-US"/>
          </a:p>
        </p:txBody>
      </p:sp>
    </p:spTree>
    <p:extLst>
      <p:ext uri="{BB962C8B-B14F-4D97-AF65-F5344CB8AC3E}">
        <p14:creationId xmlns:p14="http://schemas.microsoft.com/office/powerpoint/2010/main" val="2131813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If your daughter could see your computer screen this is an unauthorized disclosure</a:t>
            </a:r>
          </a:p>
          <a:p>
            <a:pPr marL="285750" indent="-285750">
              <a:buFont typeface="Arial" panose="020B0604020202020204" pitchFamily="34" charset="0"/>
              <a:buChar char="•"/>
            </a:pPr>
            <a:r>
              <a:rPr lang="en-US" dirty="0"/>
              <a:t>If your daughter could overhear any discussion you had about the performance evaluations, this is also an unauthorized disclosure </a:t>
            </a:r>
          </a:p>
          <a:p>
            <a:pPr marL="285750" indent="-285750">
              <a:buFont typeface="Arial" panose="020B0604020202020204" pitchFamily="34" charset="0"/>
              <a:buChar char="•"/>
            </a:pPr>
            <a:r>
              <a:rPr lang="en-US" dirty="0"/>
              <a:t>Best practice:  have her wait in the waiting room</a:t>
            </a:r>
          </a:p>
          <a:p>
            <a:endParaRPr lang="en-US" dirty="0"/>
          </a:p>
          <a:p>
            <a:pPr marL="342900" indent="-342900">
              <a:buAutoNum type="arabicPeriod" startAt="2"/>
            </a:pPr>
            <a:r>
              <a:rPr lang="en-US" dirty="0"/>
              <a:t>Personal information sitting on a desk is not reasonably secure, particularly if you do not lock your office door.</a:t>
            </a:r>
          </a:p>
          <a:p>
            <a:pPr marL="285750" indent="-285750">
              <a:buFont typeface="Arial" panose="020B0604020202020204" pitchFamily="34" charset="0"/>
              <a:buChar char="•"/>
            </a:pPr>
            <a:r>
              <a:rPr lang="en-US" dirty="0"/>
              <a:t>personal information on a desk even in a locked office is not secure if cleaning staff access your office after hours</a:t>
            </a:r>
          </a:p>
          <a:p>
            <a:endParaRPr lang="en-US" dirty="0"/>
          </a:p>
          <a:p>
            <a:r>
              <a:rPr lang="en-US" dirty="0"/>
              <a:t>3.  Posting of pictures is a disclosure. You need consent to do so. Further, if you’ve capture images of visitors/citizens, files or screen shots, you will not have consent for this disclosure.</a:t>
            </a:r>
          </a:p>
        </p:txBody>
      </p:sp>
      <p:sp>
        <p:nvSpPr>
          <p:cNvPr id="4" name="Slide Number Placeholder 3"/>
          <p:cNvSpPr>
            <a:spLocks noGrp="1"/>
          </p:cNvSpPr>
          <p:nvPr>
            <p:ph type="sldNum" sz="quarter" idx="10"/>
          </p:nvPr>
        </p:nvSpPr>
        <p:spPr/>
        <p:txBody>
          <a:bodyPr/>
          <a:lstStyle/>
          <a:p>
            <a:fld id="{B8796F01-7154-41E0-B48B-A6921757531A}" type="slidenum">
              <a:rPr lang="en-US" smtClean="0"/>
              <a:pPr/>
              <a:t>19</a:t>
            </a:fld>
            <a:endParaRPr lang="en-US" dirty="0"/>
          </a:p>
        </p:txBody>
      </p:sp>
    </p:spTree>
    <p:extLst>
      <p:ext uri="{BB962C8B-B14F-4D97-AF65-F5344CB8AC3E}">
        <p14:creationId xmlns:p14="http://schemas.microsoft.com/office/powerpoint/2010/main" val="492367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87388"/>
            <a:ext cx="6194425" cy="3486150"/>
          </a:xfrm>
        </p:spPr>
      </p:sp>
      <p:sp>
        <p:nvSpPr>
          <p:cNvPr id="3" name="Notes Placeholder 2"/>
          <p:cNvSpPr>
            <a:spLocks noGrp="1"/>
          </p:cNvSpPr>
          <p:nvPr>
            <p:ph type="body" idx="1"/>
          </p:nvPr>
        </p:nvSpPr>
        <p:spPr/>
        <p:txBody>
          <a:bodyPr/>
          <a:lstStyle/>
          <a:p>
            <a:r>
              <a:rPr lang="en-US" dirty="0"/>
              <a:t>This 30 minute presentation is intended to provide staff with some very basic information about access and privacy law in Nova Scotia.</a:t>
            </a:r>
          </a:p>
          <a:p>
            <a:endParaRPr lang="en-US" dirty="0"/>
          </a:p>
          <a:p>
            <a:r>
              <a:rPr lang="en-US" dirty="0"/>
              <a:t>You will learn some of the basic rules and what your obligations as a staff member are.</a:t>
            </a:r>
          </a:p>
          <a:p>
            <a:endParaRPr lang="en-US" dirty="0"/>
          </a:p>
          <a:p>
            <a:r>
              <a:rPr lang="en-US" dirty="0"/>
              <a:t>If you have questions or concerns you should speak to </a:t>
            </a:r>
            <a:r>
              <a:rPr lang="en-US" dirty="0">
                <a:solidFill>
                  <a:srgbClr val="FF0000"/>
                </a:solidFill>
              </a:rPr>
              <a:t>{</a:t>
            </a:r>
            <a:r>
              <a:rPr lang="en-US" b="1" dirty="0">
                <a:solidFill>
                  <a:srgbClr val="FF0000"/>
                </a:solidFill>
              </a:rPr>
              <a:t>insert contact name here</a:t>
            </a:r>
            <a:r>
              <a:rPr lang="en-US" dirty="0"/>
              <a:t>}, the access coordinator or privacy officer for </a:t>
            </a:r>
            <a:r>
              <a:rPr lang="en-US" dirty="0">
                <a:solidFill>
                  <a:srgbClr val="FF0000"/>
                </a:solidFill>
              </a:rPr>
              <a:t>{</a:t>
            </a:r>
            <a:r>
              <a:rPr lang="en-US" b="1" dirty="0">
                <a:solidFill>
                  <a:srgbClr val="FF0000"/>
                </a:solidFill>
              </a:rPr>
              <a:t>insert your organization’s name here</a:t>
            </a:r>
            <a:r>
              <a:rPr lang="en-US" dirty="0">
                <a:solidFill>
                  <a:srgbClr val="FF0000"/>
                </a:solidFill>
              </a:rPr>
              <a:t>}.</a:t>
            </a:r>
          </a:p>
          <a:p>
            <a:endParaRPr lang="en-US" dirty="0"/>
          </a:p>
          <a:p>
            <a:r>
              <a:rPr lang="en-US" dirty="0"/>
              <a:t>We are subject to the access and privacy rules in the  </a:t>
            </a:r>
            <a:r>
              <a:rPr lang="en-US" b="1" dirty="0">
                <a:solidFill>
                  <a:srgbClr val="FF0000"/>
                </a:solidFill>
              </a:rPr>
              <a:t>{choose either </a:t>
            </a:r>
            <a:r>
              <a:rPr lang="en-US" b="1" i="1" dirty="0">
                <a:solidFill>
                  <a:srgbClr val="FF0000"/>
                </a:solidFill>
              </a:rPr>
              <a:t>Freedom of Information and Protection of Privacy Act or Municipal Government Act}</a:t>
            </a:r>
            <a:r>
              <a:rPr lang="en-US" dirty="0"/>
              <a:t>– we will refer to this as the Act.</a:t>
            </a:r>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2738605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1" y="4415790"/>
            <a:ext cx="6069012" cy="4183380"/>
          </a:xfrm>
        </p:spPr>
        <p:txBody>
          <a:bodyPr/>
          <a:lstStyle/>
          <a:p>
            <a:r>
              <a:rPr lang="en-US" b="1" dirty="0">
                <a:solidFill>
                  <a:srgbClr val="FF0000"/>
                </a:solidFill>
              </a:rPr>
              <a:t>{Note to presenter – if you’ve adopted a privacy breach protocol, adapt this slide to reflect this and hand out the protocol}</a:t>
            </a:r>
          </a:p>
          <a:p>
            <a:r>
              <a:rPr lang="en-US" dirty="0"/>
              <a:t>Step 1 – Immediately take steps to contain the breach. For example, attempt to retrieve lost or stolen documents (e.g. if a device is stolen, immediately change passwords, send remote kill if possible).</a:t>
            </a:r>
          </a:p>
          <a:p>
            <a:endParaRPr lang="en-US" dirty="0"/>
          </a:p>
          <a:p>
            <a:r>
              <a:rPr lang="en-US" dirty="0"/>
              <a:t>Step 2 – Call </a:t>
            </a:r>
            <a:r>
              <a:rPr lang="en-US" b="1" dirty="0">
                <a:solidFill>
                  <a:srgbClr val="FF0000"/>
                </a:solidFill>
              </a:rPr>
              <a:t>{insert Chief Privacy Officer’s name here}– </a:t>
            </a:r>
            <a:r>
              <a:rPr lang="en-US" dirty="0"/>
              <a:t>this is the person responsible for managing privacy breaches in our organization – if you don’t know who to call, immediately call your manager.</a:t>
            </a:r>
          </a:p>
          <a:p>
            <a:endParaRPr lang="en-US" dirty="0"/>
          </a:p>
          <a:p>
            <a:r>
              <a:rPr lang="en-US" dirty="0"/>
              <a:t>Step 3 – Assist with the investigation as requested.</a:t>
            </a:r>
          </a:p>
          <a:p>
            <a:endParaRPr lang="en-US" dirty="0"/>
          </a:p>
          <a:p>
            <a:r>
              <a:rPr lang="en-US" dirty="0"/>
              <a:t>For more information see </a:t>
            </a:r>
            <a:r>
              <a:rPr lang="en-US" i="1" dirty="0"/>
              <a:t>Key Steps to Responding to Privacy Breaches</a:t>
            </a:r>
            <a:r>
              <a:rPr lang="en-US" dirty="0"/>
              <a:t> at </a:t>
            </a:r>
            <a:r>
              <a:rPr lang="en-US" dirty="0">
                <a:hlinkClick r:id="rId3"/>
              </a:rPr>
              <a:t>https://foipop.ns.ca/publicbodytools</a:t>
            </a:r>
            <a:r>
              <a:rPr lang="en-US" dirty="0"/>
              <a:t>.</a:t>
            </a:r>
          </a:p>
        </p:txBody>
      </p:sp>
      <p:sp>
        <p:nvSpPr>
          <p:cNvPr id="4" name="Slide Number Placeholder 3"/>
          <p:cNvSpPr>
            <a:spLocks noGrp="1"/>
          </p:cNvSpPr>
          <p:nvPr>
            <p:ph type="sldNum" sz="quarter" idx="10"/>
          </p:nvPr>
        </p:nvSpPr>
        <p:spPr/>
        <p:txBody>
          <a:bodyPr/>
          <a:lstStyle/>
          <a:p>
            <a:fld id="{B8796F01-7154-41E0-B48B-A6921757531A}" type="slidenum">
              <a:rPr lang="en-US" smtClean="0"/>
              <a:pPr/>
              <a:t>20</a:t>
            </a:fld>
            <a:endParaRPr lang="en-US"/>
          </a:p>
        </p:txBody>
      </p:sp>
    </p:spTree>
    <p:extLst>
      <p:ext uri="{BB962C8B-B14F-4D97-AF65-F5344CB8AC3E}">
        <p14:creationId xmlns:p14="http://schemas.microsoft.com/office/powerpoint/2010/main" val="3750773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Insert organization’s access coordinator contact information:</a:t>
            </a:r>
          </a:p>
          <a:p>
            <a:endParaRPr lang="en-US" dirty="0"/>
          </a:p>
          <a:p>
            <a:endParaRPr lang="en-US" dirty="0"/>
          </a:p>
          <a:p>
            <a:endParaRPr lang="en-US" dirty="0"/>
          </a:p>
          <a:p>
            <a:r>
              <a:rPr lang="en-US" b="1">
                <a:solidFill>
                  <a:srgbClr val="FF0000"/>
                </a:solidFill>
              </a:rPr>
              <a:t>Insert organization’s </a:t>
            </a:r>
            <a:r>
              <a:rPr lang="en-US" b="1" dirty="0">
                <a:solidFill>
                  <a:srgbClr val="FF0000"/>
                </a:solidFill>
              </a:rPr>
              <a:t>chief privacy officer contact information:  </a:t>
            </a:r>
          </a:p>
        </p:txBody>
      </p:sp>
      <p:sp>
        <p:nvSpPr>
          <p:cNvPr id="4" name="Slide Number Placeholder 3"/>
          <p:cNvSpPr>
            <a:spLocks noGrp="1"/>
          </p:cNvSpPr>
          <p:nvPr>
            <p:ph type="sldNum" sz="quarter" idx="10"/>
          </p:nvPr>
        </p:nvSpPr>
        <p:spPr/>
        <p:txBody>
          <a:bodyPr/>
          <a:lstStyle/>
          <a:p>
            <a:fld id="{B8796F01-7154-41E0-B48B-A6921757531A}" type="slidenum">
              <a:rPr lang="en-US" smtClean="0"/>
              <a:pPr/>
              <a:t>21</a:t>
            </a:fld>
            <a:endParaRPr lang="en-US"/>
          </a:p>
        </p:txBody>
      </p:sp>
    </p:spTree>
    <p:extLst>
      <p:ext uri="{BB962C8B-B14F-4D97-AF65-F5344CB8AC3E}">
        <p14:creationId xmlns:p14="http://schemas.microsoft.com/office/powerpoint/2010/main" val="199876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1402038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4825"/>
            <a:ext cx="5943600" cy="4183380"/>
          </a:xfrm>
        </p:spPr>
        <p:txBody>
          <a:bodyPr/>
          <a:lstStyle/>
          <a:p>
            <a:r>
              <a:rPr lang="en-US" dirty="0"/>
              <a:t>Records are defined in the Act to include anything on which information is recorded.</a:t>
            </a:r>
          </a:p>
          <a:p>
            <a:endParaRPr lang="en-US" dirty="0"/>
          </a:p>
          <a:p>
            <a:r>
              <a:rPr lang="en-US" dirty="0"/>
              <a:t>All records in the custody or under the control of </a:t>
            </a:r>
            <a:r>
              <a:rPr lang="en-US" b="1" dirty="0">
                <a:solidFill>
                  <a:srgbClr val="FF0000"/>
                </a:solidFill>
              </a:rPr>
              <a:t>{insert organization’s name here}</a:t>
            </a:r>
            <a:r>
              <a:rPr lang="en-US" dirty="0"/>
              <a:t> are subject to the Act.</a:t>
            </a:r>
          </a:p>
          <a:p>
            <a:endParaRPr lang="en-US" dirty="0"/>
          </a:p>
          <a:p>
            <a:r>
              <a:rPr lang="en-US" dirty="0"/>
              <a:t>If an employee does work on a personal device, or uses personal email, that record must be produced in response to an access to information request.</a:t>
            </a:r>
          </a:p>
          <a:p>
            <a:endParaRPr lang="en-US" dirty="0"/>
          </a:p>
          <a:p>
            <a:r>
              <a:rPr lang="en-US" dirty="0"/>
              <a:t>For a further discussion see: </a:t>
            </a:r>
            <a:r>
              <a:rPr lang="en-US" i="1" dirty="0"/>
              <a:t>Instant Messaging &amp; Personal Email Accounts: Meeting Your Access &amp; Privacy Obligations</a:t>
            </a:r>
            <a:r>
              <a:rPr lang="en-US" dirty="0"/>
              <a:t> available on the OIPC website at </a:t>
            </a:r>
            <a:r>
              <a:rPr lang="en-US" dirty="0">
                <a:hlinkClick r:id="rId3"/>
              </a:rPr>
              <a:t>https://foipop.ns.ca/sites/default/files/publications/OIPC%20Instant%20Messaging%20Guide%20-%20September%202016.pdf</a:t>
            </a:r>
            <a:r>
              <a:rPr lang="en-US" dirty="0"/>
              <a:t>.</a:t>
            </a:r>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221350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a:t>Privacy rules apply to all personal information collected, used or disclosed by </a:t>
            </a:r>
            <a:r>
              <a:rPr lang="en-US" b="1" dirty="0">
                <a:solidFill>
                  <a:srgbClr val="FF0000"/>
                </a:solidFill>
              </a:rPr>
              <a:t>{insert organization’s name here}</a:t>
            </a:r>
          </a:p>
          <a:p>
            <a:pPr marL="291179" indent="-291179">
              <a:buFont typeface="Arial" panose="020B0604020202020204" pitchFamily="34" charset="0"/>
              <a:buChar char="•"/>
            </a:pPr>
            <a:endParaRPr lang="en-US" dirty="0"/>
          </a:p>
          <a:p>
            <a:pPr marL="291179" indent="-291179">
              <a:buFont typeface="Arial" panose="020B0604020202020204" pitchFamily="34" charset="0"/>
              <a:buChar char="•"/>
            </a:pPr>
            <a:r>
              <a:rPr lang="en-US" dirty="0"/>
              <a:t>“personal information” means recorded information about an identifiable individual such as:</a:t>
            </a:r>
          </a:p>
          <a:p>
            <a:pPr marL="912253" lvl="1" indent="-291179">
              <a:buFont typeface="Arial" panose="020B0604020202020204" pitchFamily="34" charset="0"/>
              <a:buChar char="•"/>
            </a:pPr>
            <a:r>
              <a:rPr lang="en-US" dirty="0"/>
              <a:t>Name, address</a:t>
            </a:r>
          </a:p>
          <a:p>
            <a:pPr marL="912253" lvl="1" indent="-291179">
              <a:buFont typeface="Arial" panose="020B0604020202020204" pitchFamily="34" charset="0"/>
              <a:buChar char="•"/>
            </a:pPr>
            <a:r>
              <a:rPr lang="en-US" dirty="0"/>
              <a:t>Race, religious or political beliefs</a:t>
            </a:r>
          </a:p>
          <a:p>
            <a:pPr marL="912253" lvl="1" indent="-291179">
              <a:buFont typeface="Arial" panose="020B0604020202020204" pitchFamily="34" charset="0"/>
              <a:buChar char="•"/>
            </a:pPr>
            <a:r>
              <a:rPr lang="en-US" dirty="0"/>
              <a:t>Identifying number </a:t>
            </a:r>
          </a:p>
          <a:p>
            <a:pPr marL="912253" lvl="1" indent="-291179">
              <a:buFont typeface="Arial" panose="020B0604020202020204" pitchFamily="34" charset="0"/>
              <a:buChar char="•"/>
            </a:pPr>
            <a:r>
              <a:rPr lang="en-US" dirty="0"/>
              <a:t>Fingerprints, blood type</a:t>
            </a:r>
          </a:p>
          <a:p>
            <a:pPr marL="912253" lvl="1" indent="-291179">
              <a:buFont typeface="Arial" panose="020B0604020202020204" pitchFamily="34" charset="0"/>
              <a:buChar char="•"/>
            </a:pPr>
            <a:r>
              <a:rPr lang="en-US" dirty="0"/>
              <a:t>Health care history</a:t>
            </a:r>
          </a:p>
          <a:p>
            <a:pPr marL="912253" lvl="1" indent="-291179">
              <a:buFont typeface="Arial" panose="020B0604020202020204" pitchFamily="34" charset="0"/>
              <a:buChar char="•"/>
            </a:pPr>
            <a:r>
              <a:rPr lang="en-US" dirty="0"/>
              <a:t>Educational, employment or criminal history</a:t>
            </a:r>
          </a:p>
          <a:p>
            <a:pPr marL="302760" indent="-291179">
              <a:buFont typeface="Arial" panose="020B0604020202020204" pitchFamily="34" charset="0"/>
              <a:buChar char="•"/>
            </a:pPr>
            <a:endParaRPr lang="en-US" dirty="0"/>
          </a:p>
          <a:p>
            <a:pPr marL="297331" indent="-285750">
              <a:buFont typeface="Arial" panose="020B0604020202020204" pitchFamily="34" charset="0"/>
              <a:buChar char="•"/>
            </a:pPr>
            <a:r>
              <a:rPr lang="en-US" dirty="0"/>
              <a:t>Our largest personal information collections include employee information and citizen information.</a:t>
            </a:r>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89308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117317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a:t>If you receive an access to information request, immediately forward it to </a:t>
            </a:r>
            <a:r>
              <a:rPr lang="en-US" b="1" dirty="0">
                <a:solidFill>
                  <a:srgbClr val="FF0000"/>
                </a:solidFill>
              </a:rPr>
              <a:t>{insert name here} </a:t>
            </a:r>
            <a:r>
              <a:rPr lang="en-US" dirty="0"/>
              <a:t>the access coordinator.</a:t>
            </a:r>
          </a:p>
          <a:p>
            <a:endParaRPr lang="en-US" dirty="0"/>
          </a:p>
          <a:p>
            <a:pPr marL="291179" indent="-291179">
              <a:buFont typeface="Arial" panose="020B0604020202020204" pitchFamily="34" charset="0"/>
              <a:buChar char="•"/>
            </a:pPr>
            <a:r>
              <a:rPr lang="en-US" dirty="0"/>
              <a:t>The 30 day timeline begins the moment the request is received anywhere in </a:t>
            </a:r>
            <a:r>
              <a:rPr lang="en-US" b="1" dirty="0">
                <a:solidFill>
                  <a:srgbClr val="FF0000"/>
                </a:solidFill>
              </a:rPr>
              <a:t>{insert organization name here}</a:t>
            </a:r>
            <a:r>
              <a:rPr lang="en-US" dirty="0"/>
              <a:t>.</a:t>
            </a:r>
          </a:p>
          <a:p>
            <a:endParaRPr lang="en-US" dirty="0"/>
          </a:p>
          <a:p>
            <a:pPr marL="291179" indent="-291179">
              <a:buFont typeface="Arial" panose="020B0604020202020204" pitchFamily="34" charset="0"/>
              <a:buChar char="•"/>
            </a:pPr>
            <a:r>
              <a:rPr lang="en-US" dirty="0"/>
              <a:t>In addition to the application fee for general information, we may charge processing fees – for requests that take more than 2 hours.</a:t>
            </a:r>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3701021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a:t>Basic rule in FOIPOP is that the whole record must be disclosed unless limited &amp; specific exemptions set out in the Act apply.</a:t>
            </a:r>
          </a:p>
          <a:p>
            <a:endParaRPr lang="en-US" dirty="0"/>
          </a:p>
          <a:p>
            <a:pPr marL="291179" indent="-291179">
              <a:buFont typeface="Arial" panose="020B0604020202020204" pitchFamily="34" charset="0"/>
              <a:buChar char="•"/>
            </a:pPr>
            <a:r>
              <a:rPr lang="en-US" dirty="0"/>
              <a:t>15 exemptions under the Act including:</a:t>
            </a:r>
          </a:p>
          <a:p>
            <a:pPr marL="912253" lvl="1" indent="-291179">
              <a:buFont typeface="Arial" panose="020B0604020202020204" pitchFamily="34" charset="0"/>
              <a:buChar char="•"/>
            </a:pPr>
            <a:r>
              <a:rPr lang="en-US" dirty="0"/>
              <a:t>Personal privacy</a:t>
            </a:r>
          </a:p>
          <a:p>
            <a:pPr marL="912253" lvl="1" indent="-291179">
              <a:buFont typeface="Arial" panose="020B0604020202020204" pitchFamily="34" charset="0"/>
              <a:buChar char="•"/>
            </a:pPr>
            <a:r>
              <a:rPr lang="en-US" dirty="0"/>
              <a:t>Harm to third party business</a:t>
            </a:r>
          </a:p>
          <a:p>
            <a:pPr marL="912253" lvl="1" indent="-291179">
              <a:buFont typeface="Arial" panose="020B0604020202020204" pitchFamily="34" charset="0"/>
              <a:buChar char="•"/>
            </a:pPr>
            <a:r>
              <a:rPr lang="en-US" dirty="0"/>
              <a:t>Solicitor-client privilege</a:t>
            </a:r>
          </a:p>
          <a:p>
            <a:pPr marL="912253" lvl="1" indent="-291179">
              <a:buFont typeface="Arial" panose="020B0604020202020204" pitchFamily="34" charset="0"/>
              <a:buChar char="•"/>
            </a:pPr>
            <a:r>
              <a:rPr lang="en-US" dirty="0"/>
              <a:t>Policy advice or recommendations</a:t>
            </a:r>
          </a:p>
          <a:p>
            <a:pPr lvl="1"/>
            <a:endParaRPr lang="en-US" dirty="0"/>
          </a:p>
          <a:p>
            <a:pPr marL="291179" indent="-291179">
              <a:buFont typeface="Arial" panose="020B0604020202020204" pitchFamily="34" charset="0"/>
              <a:buChar char="•"/>
            </a:pPr>
            <a:r>
              <a:rPr lang="en-US" dirty="0"/>
              <a:t>Can only withhold the information to which the exemption applies – so must sever (remove) just the limited information to which the exemption applies and disclose the rest.</a:t>
            </a:r>
          </a:p>
          <a:p>
            <a:pPr marL="291179" indent="-2911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3182070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respond to an access to information request we have a “duty to assist”.</a:t>
            </a:r>
          </a:p>
          <a:p>
            <a:endParaRPr lang="en-US" dirty="0"/>
          </a:p>
          <a:p>
            <a:r>
              <a:rPr lang="en-US" dirty="0"/>
              <a:t>The law says we must make every reasonable effort to assist the applicant by:</a:t>
            </a:r>
          </a:p>
          <a:p>
            <a:pPr marL="291179" indent="-291179">
              <a:buFont typeface="Arial" panose="020B0604020202020204" pitchFamily="34" charset="0"/>
              <a:buChar char="•"/>
            </a:pPr>
            <a:r>
              <a:rPr lang="en-US" dirty="0"/>
              <a:t>Responding without delay</a:t>
            </a:r>
          </a:p>
          <a:p>
            <a:pPr marL="291179" indent="-291179">
              <a:buFont typeface="Arial" panose="020B0604020202020204" pitchFamily="34" charset="0"/>
              <a:buChar char="•"/>
            </a:pPr>
            <a:r>
              <a:rPr lang="en-US" dirty="0"/>
              <a:t>Openly </a:t>
            </a:r>
          </a:p>
          <a:p>
            <a:pPr marL="291179" indent="-291179">
              <a:buFont typeface="Arial" panose="020B0604020202020204" pitchFamily="34" charset="0"/>
              <a:buChar char="•"/>
            </a:pPr>
            <a:r>
              <a:rPr lang="en-US" dirty="0"/>
              <a:t>Accurately </a:t>
            </a:r>
          </a:p>
          <a:p>
            <a:pPr marL="291179" indent="-291179">
              <a:buFont typeface="Arial" panose="020B0604020202020204" pitchFamily="34" charset="0"/>
              <a:buChar char="•"/>
            </a:pPr>
            <a:r>
              <a:rPr lang="en-US" dirty="0"/>
              <a:t>Completely</a:t>
            </a:r>
          </a:p>
          <a:p>
            <a:pPr marL="291179" indent="-291179">
              <a:buFont typeface="Arial" panose="020B0604020202020204" pitchFamily="34" charset="0"/>
              <a:buChar char="•"/>
            </a:pPr>
            <a:endParaRPr lang="en-US" dirty="0"/>
          </a:p>
          <a:p>
            <a:r>
              <a:rPr lang="en-US" dirty="0"/>
              <a:t>-respond promptly</a:t>
            </a:r>
          </a:p>
          <a:p>
            <a:r>
              <a:rPr lang="en-US" dirty="0"/>
              <a:t>-help applicants identify responsive records</a:t>
            </a:r>
          </a:p>
          <a:p>
            <a:r>
              <a:rPr lang="en-US" dirty="0"/>
              <a:t>-tell applicants about everything that is available</a:t>
            </a:r>
          </a:p>
          <a:p>
            <a:r>
              <a:rPr lang="en-US" dirty="0"/>
              <a:t>-give applicants a complete response</a:t>
            </a:r>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3954960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7/12/2018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7/12/2018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7/12/2018</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7/12/2018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7/12/2018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7/12/2018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7/12/2018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7/12/2018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7/12/2018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7/12/2018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Access &amp; Privacy Rules</a:t>
            </a:r>
          </a:p>
        </p:txBody>
      </p:sp>
      <p:sp>
        <p:nvSpPr>
          <p:cNvPr id="3" name="Subtitle 2"/>
          <p:cNvSpPr>
            <a:spLocks noGrp="1"/>
          </p:cNvSpPr>
          <p:nvPr>
            <p:ph type="subTitle" idx="1"/>
          </p:nvPr>
        </p:nvSpPr>
        <p:spPr/>
        <p:txBody>
          <a:bodyPr/>
          <a:lstStyle/>
          <a:p>
            <a:r>
              <a:rPr lang="en-US" dirty="0"/>
              <a:t>The Basics</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rules for staff</a:t>
            </a:r>
          </a:p>
        </p:txBody>
      </p:sp>
      <p:sp>
        <p:nvSpPr>
          <p:cNvPr id="3" name="Text Placeholder 2"/>
          <p:cNvSpPr>
            <a:spLocks noGrp="1"/>
          </p:cNvSpPr>
          <p:nvPr>
            <p:ph type="body" idx="1"/>
          </p:nvPr>
        </p:nvSpPr>
        <p:spPr>
          <a:xfrm>
            <a:off x="1117619" y="1864868"/>
            <a:ext cx="9849840" cy="512064"/>
          </a:xfrm>
        </p:spPr>
        <p:txBody>
          <a:bodyPr/>
          <a:lstStyle/>
          <a:p>
            <a:endParaRPr lang="en-US" dirty="0"/>
          </a:p>
          <a:p>
            <a:endParaRPr lang="en-US" dirty="0"/>
          </a:p>
          <a:p>
            <a:endParaRPr lang="en-US" dirty="0"/>
          </a:p>
          <a:p>
            <a:endParaRPr lang="en-US" dirty="0"/>
          </a:p>
          <a:p>
            <a:endParaRPr lang="en-US" dirty="0"/>
          </a:p>
        </p:txBody>
      </p:sp>
      <p:sp>
        <p:nvSpPr>
          <p:cNvPr id="4" name="Content Placeholder 3"/>
          <p:cNvSpPr>
            <a:spLocks noGrp="1"/>
          </p:cNvSpPr>
          <p:nvPr>
            <p:ph sz="half" idx="2"/>
          </p:nvPr>
        </p:nvSpPr>
        <p:spPr>
          <a:xfrm>
            <a:off x="1117308" y="1864868"/>
            <a:ext cx="6196304" cy="4479907"/>
          </a:xfrm>
        </p:spPr>
        <p:txBody>
          <a:bodyPr/>
          <a:lstStyle/>
          <a:p>
            <a:r>
              <a:rPr lang="en-US" sz="2800" dirty="0"/>
              <a:t>Keep good records, always file centrally</a:t>
            </a:r>
          </a:p>
          <a:p>
            <a:r>
              <a:rPr lang="en-US" sz="2800" dirty="0"/>
              <a:t>Follow records retention schedules</a:t>
            </a:r>
          </a:p>
          <a:p>
            <a:r>
              <a:rPr lang="en-US" sz="2800" dirty="0"/>
              <a:t>Respond promptly and thoroughly to any search request</a:t>
            </a:r>
          </a:p>
          <a:p>
            <a:endParaRPr lang="en-US" dirty="0"/>
          </a:p>
        </p:txBody>
      </p:sp>
      <p:pic>
        <p:nvPicPr>
          <p:cNvPr id="7" name="Content Placeholder 6" descr="Image result for search"/>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7466012" y="2148114"/>
            <a:ext cx="4052502" cy="3429000"/>
          </a:xfrm>
          <a:prstGeom prst="rect">
            <a:avLst/>
          </a:prstGeom>
          <a:ln>
            <a:noFill/>
          </a:ln>
        </p:spPr>
      </p:pic>
    </p:spTree>
    <p:extLst>
      <p:ext uri="{BB962C8B-B14F-4D97-AF65-F5344CB8AC3E}">
        <p14:creationId xmlns:p14="http://schemas.microsoft.com/office/powerpoint/2010/main" val="115114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basic privacy rules?</a:t>
            </a:r>
          </a:p>
        </p:txBody>
      </p:sp>
      <p:graphicFrame>
        <p:nvGraphicFramePr>
          <p:cNvPr id="4" name="Content Placeholder 3" descr="Vertical bullet list showing 3 groups arranged one below the other and bullet points are present under each group."/>
          <p:cNvGraphicFramePr>
            <a:graphicFrameLocks noGrp="1"/>
          </p:cNvGraphicFramePr>
          <p:nvPr>
            <p:ph sz="half" idx="1"/>
            <p:extLst>
              <p:ext uri="{D42A27DB-BD31-4B8C-83A1-F6EECF244321}">
                <p14:modId xmlns:p14="http://schemas.microsoft.com/office/powerpoint/2010/main" val="1052092021"/>
              </p:ext>
            </p:extLst>
          </p:nvPr>
        </p:nvGraphicFramePr>
        <p:xfrm>
          <a:off x="1117309" y="1701800"/>
          <a:ext cx="9091903"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2"/>
          </p:nvPr>
        </p:nvSpPr>
        <p:spPr>
          <a:xfrm>
            <a:off x="9675811" y="1701800"/>
            <a:ext cx="1598851" cy="4470400"/>
          </a:xfrm>
        </p:spPr>
        <p:txBody>
          <a:bodyPr/>
          <a:lstStyle/>
          <a:p>
            <a:endParaRPr lang="en-US" dirty="0"/>
          </a:p>
        </p:txBody>
      </p:sp>
    </p:spTree>
    <p:extLst>
      <p:ext uri="{BB962C8B-B14F-4D97-AF65-F5344CB8AC3E}">
        <p14:creationId xmlns:p14="http://schemas.microsoft.com/office/powerpoint/2010/main" val="235033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rules for staff</a:t>
            </a:r>
          </a:p>
        </p:txBody>
      </p:sp>
      <p:sp>
        <p:nvSpPr>
          <p:cNvPr id="3" name="Text Placeholder 2"/>
          <p:cNvSpPr>
            <a:spLocks noGrp="1"/>
          </p:cNvSpPr>
          <p:nvPr>
            <p:ph type="body" idx="1"/>
          </p:nvPr>
        </p:nvSpPr>
        <p:spPr>
          <a:xfrm>
            <a:off x="1117619" y="1864868"/>
            <a:ext cx="9849840" cy="512064"/>
          </a:xfrm>
        </p:spPr>
        <p:txBody>
          <a:bodyPr/>
          <a:lstStyle/>
          <a:p>
            <a:endParaRPr lang="en-US" dirty="0"/>
          </a:p>
          <a:p>
            <a:endParaRPr lang="en-US" dirty="0"/>
          </a:p>
          <a:p>
            <a:endParaRPr lang="en-US" dirty="0"/>
          </a:p>
          <a:p>
            <a:endParaRPr lang="en-US" dirty="0"/>
          </a:p>
          <a:p>
            <a:endParaRPr lang="en-US" dirty="0"/>
          </a:p>
        </p:txBody>
      </p:sp>
      <p:sp>
        <p:nvSpPr>
          <p:cNvPr id="4" name="Content Placeholder 3"/>
          <p:cNvSpPr>
            <a:spLocks noGrp="1"/>
          </p:cNvSpPr>
          <p:nvPr>
            <p:ph sz="half" idx="2"/>
          </p:nvPr>
        </p:nvSpPr>
        <p:spPr>
          <a:xfrm>
            <a:off x="1117308" y="1864868"/>
            <a:ext cx="6196304" cy="4479907"/>
          </a:xfrm>
        </p:spPr>
        <p:txBody>
          <a:bodyPr/>
          <a:lstStyle/>
          <a:p>
            <a:r>
              <a:rPr lang="en-US" sz="2800" dirty="0"/>
              <a:t>Know the privacy rules that apply to your work</a:t>
            </a:r>
          </a:p>
          <a:p>
            <a:endParaRPr lang="en-US" sz="2800" dirty="0"/>
          </a:p>
          <a:p>
            <a:r>
              <a:rPr lang="en-US" sz="2800" dirty="0"/>
              <a:t>Use privacy impact assessments</a:t>
            </a:r>
          </a:p>
          <a:p>
            <a:pPr marL="0" indent="0">
              <a:buNone/>
            </a:pPr>
            <a:endParaRPr lang="en-US" sz="2800" dirty="0"/>
          </a:p>
          <a:p>
            <a:r>
              <a:rPr lang="en-US" sz="2800" dirty="0"/>
              <a:t>Keep personal information secure</a:t>
            </a:r>
          </a:p>
          <a:p>
            <a:endParaRPr lang="en-US" dirty="0"/>
          </a:p>
        </p:txBody>
      </p:sp>
      <p:sp>
        <p:nvSpPr>
          <p:cNvPr id="6" name="Content Placeholder 5"/>
          <p:cNvSpPr>
            <a:spLocks noGrp="1"/>
          </p:cNvSpPr>
          <p:nvPr>
            <p:ph sz="quarter" idx="4"/>
          </p:nvPr>
        </p:nvSpPr>
        <p:spPr/>
        <p:txBody>
          <a:bodyPr/>
          <a:lstStyle/>
          <a:p>
            <a:endParaRPr lang="en-US" dirty="0"/>
          </a:p>
        </p:txBody>
      </p:sp>
      <p:pic>
        <p:nvPicPr>
          <p:cNvPr id="9" name="Picture 8" descr="Image result for privac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12" y="2209800"/>
            <a:ext cx="3961051" cy="3048000"/>
          </a:xfrm>
          <a:prstGeom prst="rect">
            <a:avLst/>
          </a:prstGeom>
          <a:noFill/>
          <a:ln>
            <a:noFill/>
          </a:ln>
        </p:spPr>
      </p:pic>
    </p:spTree>
    <p:extLst>
      <p:ext uri="{BB962C8B-B14F-4D97-AF65-F5344CB8AC3E}">
        <p14:creationId xmlns:p14="http://schemas.microsoft.com/office/powerpoint/2010/main" val="145653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230" y="2286000"/>
            <a:ext cx="7008574" cy="1930400"/>
          </a:xfrm>
        </p:spPr>
        <p:txBody>
          <a:bodyPr>
            <a:normAutofit fontScale="90000"/>
          </a:bodyPr>
          <a:lstStyle/>
          <a:p>
            <a:r>
              <a:rPr lang="en-US" dirty="0"/>
              <a:t>3.  How to Protect Personal Information</a:t>
            </a:r>
          </a:p>
        </p:txBody>
      </p:sp>
      <p:sp>
        <p:nvSpPr>
          <p:cNvPr id="3" name="Text Placeholder 2"/>
          <p:cNvSpPr>
            <a:spLocks noGrp="1"/>
          </p:cNvSpPr>
          <p:nvPr>
            <p:ph type="body" idx="1"/>
          </p:nvPr>
        </p:nvSpPr>
        <p:spPr>
          <a:xfrm>
            <a:off x="789230" y="4038600"/>
            <a:ext cx="7008574" cy="1296987"/>
          </a:xfrm>
        </p:spPr>
        <p:txBody>
          <a:bodyPr>
            <a:normAutofit/>
          </a:bodyPr>
          <a:lstStyle/>
          <a:p>
            <a:endParaRPr lang="en-US"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Image result for quiz"/>
          <p:cNvPicPr/>
          <p:nvPr/>
        </p:nvPicPr>
        <p:blipFill>
          <a:blip r:embed="rId4">
            <a:extLst>
              <a:ext uri="{28A0092B-C50C-407E-A947-70E740481C1C}">
                <a14:useLocalDpi xmlns:a14="http://schemas.microsoft.com/office/drawing/2010/main" val="0"/>
              </a:ext>
            </a:extLst>
          </a:blip>
          <a:srcRect/>
          <a:stretch>
            <a:fillRect/>
          </a:stretch>
        </p:blipFill>
        <p:spPr bwMode="auto">
          <a:xfrm>
            <a:off x="2055812" y="609600"/>
            <a:ext cx="7886700" cy="5524500"/>
          </a:xfrm>
          <a:prstGeom prst="rect">
            <a:avLst/>
          </a:prstGeom>
          <a:noFill/>
          <a:ln>
            <a:noFill/>
          </a:ln>
        </p:spPr>
      </p:pic>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Protect Personal Information</a:t>
            </a:r>
          </a:p>
        </p:txBody>
      </p:sp>
      <p:sp>
        <p:nvSpPr>
          <p:cNvPr id="3" name="Content Placeholder 2"/>
          <p:cNvSpPr>
            <a:spLocks noGrp="1"/>
          </p:cNvSpPr>
          <p:nvPr>
            <p:ph idx="1"/>
          </p:nvPr>
        </p:nvSpPr>
        <p:spPr/>
        <p:txBody>
          <a:bodyPr>
            <a:normAutofit/>
          </a:bodyPr>
          <a:lstStyle/>
          <a:p>
            <a:endParaRPr lang="en-US" sz="2800" dirty="0"/>
          </a:p>
          <a:p>
            <a:r>
              <a:rPr lang="en-US" sz="2800" dirty="0"/>
              <a:t>Physical security</a:t>
            </a:r>
          </a:p>
          <a:p>
            <a:endParaRPr lang="en-US" sz="2800" dirty="0"/>
          </a:p>
          <a:p>
            <a:r>
              <a:rPr lang="en-US" sz="2800" dirty="0"/>
              <a:t>Technical security</a:t>
            </a:r>
          </a:p>
          <a:p>
            <a:endParaRPr lang="en-US" sz="2800" dirty="0"/>
          </a:p>
          <a:p>
            <a:r>
              <a:rPr lang="en-US" sz="2800" dirty="0"/>
              <a:t>Administrative security</a:t>
            </a:r>
          </a:p>
        </p:txBody>
      </p:sp>
      <p:pic>
        <p:nvPicPr>
          <p:cNvPr id="4" name="Picture 3" descr="Image result for security guard"/>
          <p:cNvPicPr/>
          <p:nvPr/>
        </p:nvPicPr>
        <p:blipFill>
          <a:blip r:embed="rId3">
            <a:extLst>
              <a:ext uri="{28A0092B-C50C-407E-A947-70E740481C1C}">
                <a14:useLocalDpi xmlns:a14="http://schemas.microsoft.com/office/drawing/2010/main" val="0"/>
              </a:ext>
            </a:extLst>
          </a:blip>
          <a:srcRect/>
          <a:stretch>
            <a:fillRect/>
          </a:stretch>
        </p:blipFill>
        <p:spPr bwMode="auto">
          <a:xfrm>
            <a:off x="7618412" y="2438399"/>
            <a:ext cx="3809524" cy="2958730"/>
          </a:xfrm>
          <a:prstGeom prst="rect">
            <a:avLst/>
          </a:prstGeom>
          <a:noFill/>
          <a:ln>
            <a:noFill/>
          </a:ln>
        </p:spPr>
      </p:pic>
    </p:spTree>
    <p:extLst>
      <p:ext uri="{BB962C8B-B14F-4D97-AF65-F5344CB8AC3E}">
        <p14:creationId xmlns:p14="http://schemas.microsoft.com/office/powerpoint/2010/main" val="325042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230" y="2286000"/>
            <a:ext cx="7008574" cy="1930400"/>
          </a:xfrm>
        </p:spPr>
        <p:txBody>
          <a:bodyPr>
            <a:normAutofit/>
          </a:bodyPr>
          <a:lstStyle/>
          <a:p>
            <a:r>
              <a:rPr lang="en-US" dirty="0"/>
              <a:t>4.  Privacy Breaches</a:t>
            </a:r>
          </a:p>
        </p:txBody>
      </p:sp>
      <p:sp>
        <p:nvSpPr>
          <p:cNvPr id="3" name="Text Placeholder 2"/>
          <p:cNvSpPr>
            <a:spLocks noGrp="1"/>
          </p:cNvSpPr>
          <p:nvPr>
            <p:ph type="body" idx="1"/>
          </p:nvPr>
        </p:nvSpPr>
        <p:spPr>
          <a:xfrm>
            <a:off x="789230" y="4038600"/>
            <a:ext cx="7008574" cy="1296987"/>
          </a:xfrm>
        </p:spPr>
        <p:txBody>
          <a:bodyPr>
            <a:normAutofit/>
          </a:bodyPr>
          <a:lstStyle/>
          <a:p>
            <a:endParaRPr lang="en-US" dirty="0"/>
          </a:p>
        </p:txBody>
      </p:sp>
    </p:spTree>
    <p:extLst>
      <p:ext uri="{BB962C8B-B14F-4D97-AF65-F5344CB8AC3E}">
        <p14:creationId xmlns:p14="http://schemas.microsoft.com/office/powerpoint/2010/main" val="146037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privacy breach?</a:t>
            </a:r>
          </a:p>
        </p:txBody>
      </p:sp>
      <p:sp>
        <p:nvSpPr>
          <p:cNvPr id="3" name="Content Placeholder 2"/>
          <p:cNvSpPr>
            <a:spLocks noGrp="1"/>
          </p:cNvSpPr>
          <p:nvPr>
            <p:ph sz="half" idx="1"/>
          </p:nvPr>
        </p:nvSpPr>
        <p:spPr/>
        <p:txBody>
          <a:bodyPr>
            <a:normAutofit fontScale="92500" lnSpcReduction="10000"/>
          </a:bodyPr>
          <a:lstStyle/>
          <a:p>
            <a:pPr marL="457200" indent="-457200">
              <a:buAutoNum type="arabicPeriod"/>
            </a:pPr>
            <a:r>
              <a:rPr lang="en-US" sz="2800" dirty="0"/>
              <a:t>Must involve personal information</a:t>
            </a:r>
          </a:p>
          <a:p>
            <a:pPr marL="457200" indent="-457200">
              <a:buAutoNum type="arabicPeriod"/>
            </a:pPr>
            <a:endParaRPr lang="en-US" sz="2800" dirty="0"/>
          </a:p>
          <a:p>
            <a:pPr marL="457200" indent="-457200">
              <a:buAutoNum type="arabicPeriod"/>
            </a:pPr>
            <a:r>
              <a:rPr lang="en-US" sz="2800" dirty="0"/>
              <a:t>Must be an unauthorized activity</a:t>
            </a:r>
          </a:p>
          <a:p>
            <a:pPr marL="426645" lvl="1" indent="0">
              <a:buNone/>
            </a:pPr>
            <a:r>
              <a:rPr lang="en-US" sz="2400" dirty="0"/>
              <a:t>-collection</a:t>
            </a:r>
          </a:p>
          <a:p>
            <a:pPr marL="426645" lvl="1" indent="0">
              <a:buNone/>
            </a:pPr>
            <a:r>
              <a:rPr lang="en-US" sz="2400" dirty="0"/>
              <a:t>-use</a:t>
            </a:r>
          </a:p>
          <a:p>
            <a:pPr marL="426645" lvl="1" indent="0">
              <a:buNone/>
            </a:pPr>
            <a:r>
              <a:rPr lang="en-US" sz="2400" dirty="0"/>
              <a:t>-access</a:t>
            </a:r>
          </a:p>
          <a:p>
            <a:pPr marL="426645" lvl="1" indent="0">
              <a:buNone/>
            </a:pPr>
            <a:r>
              <a:rPr lang="en-US" sz="2400" dirty="0"/>
              <a:t>-disclosure</a:t>
            </a:r>
          </a:p>
          <a:p>
            <a:pPr marL="426645" lvl="1" indent="0">
              <a:buNone/>
            </a:pPr>
            <a:r>
              <a:rPr lang="en-US" sz="2400" dirty="0"/>
              <a:t>-destruction</a:t>
            </a:r>
          </a:p>
        </p:txBody>
      </p:sp>
      <p:pic>
        <p:nvPicPr>
          <p:cNvPr id="5" name="Content Placeholder 4" descr="Image result for privacy breach"/>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27812" y="1960562"/>
            <a:ext cx="4762500" cy="3952875"/>
          </a:xfrm>
          <a:prstGeom prst="rect">
            <a:avLst/>
          </a:prstGeom>
          <a:noFill/>
          <a:ln>
            <a:noFill/>
          </a:ln>
        </p:spPr>
      </p:pic>
    </p:spTree>
    <p:extLst>
      <p:ext uri="{BB962C8B-B14F-4D97-AF65-F5344CB8AC3E}">
        <p14:creationId xmlns:p14="http://schemas.microsoft.com/office/powerpoint/2010/main" val="3100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privacy breaches</a:t>
            </a:r>
          </a:p>
        </p:txBody>
      </p:sp>
      <p:sp>
        <p:nvSpPr>
          <p:cNvPr id="3" name="Content Placeholder 2"/>
          <p:cNvSpPr>
            <a:spLocks noGrp="1"/>
          </p:cNvSpPr>
          <p:nvPr>
            <p:ph idx="1"/>
          </p:nvPr>
        </p:nvSpPr>
        <p:spPr/>
        <p:txBody>
          <a:bodyPr>
            <a:normAutofit/>
          </a:bodyPr>
          <a:lstStyle/>
          <a:p>
            <a:r>
              <a:rPr lang="en-US" sz="2800" dirty="0"/>
              <a:t>Stolen laptop or portable storage device with personal information stored on it</a:t>
            </a:r>
          </a:p>
          <a:p>
            <a:r>
              <a:rPr lang="en-US" sz="2800" dirty="0" err="1"/>
              <a:t>Mis</a:t>
            </a:r>
            <a:r>
              <a:rPr lang="en-US" sz="2800" dirty="0"/>
              <a:t>-sent fax or email</a:t>
            </a:r>
          </a:p>
          <a:p>
            <a:r>
              <a:rPr lang="en-US" sz="2800" dirty="0"/>
              <a:t>System hack</a:t>
            </a:r>
          </a:p>
          <a:p>
            <a:r>
              <a:rPr lang="en-US" sz="2800" dirty="0"/>
              <a:t>Insecure disposal of personal information (e.g. competition files in non-secure garbage)</a:t>
            </a:r>
          </a:p>
          <a:p>
            <a:r>
              <a:rPr lang="en-US" sz="2800" dirty="0"/>
              <a:t>Unauthorized viewing of database records (e.g. looking up your co-worker’s birthday)</a:t>
            </a:r>
          </a:p>
        </p:txBody>
      </p:sp>
      <p:pic>
        <p:nvPicPr>
          <p:cNvPr id="4" name="Picture 3" descr="Image result for garbage with pap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1012" y="2374623"/>
            <a:ext cx="2080260" cy="1562377"/>
          </a:xfrm>
          <a:prstGeom prst="rect">
            <a:avLst/>
          </a:prstGeom>
          <a:noFill/>
          <a:ln>
            <a:noFill/>
          </a:ln>
        </p:spPr>
      </p:pic>
    </p:spTree>
    <p:extLst>
      <p:ext uri="{BB962C8B-B14F-4D97-AF65-F5344CB8AC3E}">
        <p14:creationId xmlns:p14="http://schemas.microsoft.com/office/powerpoint/2010/main" val="88597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Harder to spot breaches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a:t>Your daughter sat in your office while you completed a few performance evaluations</a:t>
            </a:r>
          </a:p>
          <a:p>
            <a:pPr marL="457200" indent="-457200">
              <a:buFont typeface="+mj-lt"/>
              <a:buAutoNum type="arabicPeriod"/>
            </a:pPr>
            <a:endParaRPr lang="en-US" sz="2800" dirty="0"/>
          </a:p>
          <a:p>
            <a:pPr marL="457200" indent="-457200">
              <a:buFont typeface="+mj-lt"/>
              <a:buAutoNum type="arabicPeriod"/>
            </a:pPr>
            <a:r>
              <a:rPr lang="en-US" sz="2800" dirty="0"/>
              <a:t>You left out those performance files over night so you can get back to work in the morning </a:t>
            </a:r>
          </a:p>
          <a:p>
            <a:pPr marL="457200" indent="-457200">
              <a:buFont typeface="+mj-lt"/>
              <a:buAutoNum type="arabicPeriod"/>
            </a:pPr>
            <a:endParaRPr lang="en-US" sz="2800" dirty="0"/>
          </a:p>
          <a:p>
            <a:pPr marL="457200" indent="-457200">
              <a:buFont typeface="+mj-lt"/>
              <a:buAutoNum type="arabicPeriod"/>
            </a:pPr>
            <a:r>
              <a:rPr lang="en-US" sz="2800" dirty="0"/>
              <a:t>You post work party pictures on Facebook </a:t>
            </a:r>
          </a:p>
        </p:txBody>
      </p:sp>
    </p:spTree>
    <p:extLst>
      <p:ext uri="{BB962C8B-B14F-4D97-AF65-F5344CB8AC3E}">
        <p14:creationId xmlns:p14="http://schemas.microsoft.com/office/powerpoint/2010/main" val="244227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Access &amp; Privacy Basics</a:t>
            </a:r>
          </a:p>
        </p:txBody>
      </p:sp>
      <p:sp>
        <p:nvSpPr>
          <p:cNvPr id="14" name="Content Placeholder 13"/>
          <p:cNvSpPr>
            <a:spLocks noGrp="1"/>
          </p:cNvSpPr>
          <p:nvPr>
            <p:ph idx="1"/>
          </p:nvPr>
        </p:nvSpPr>
        <p:spPr/>
        <p:txBody>
          <a:bodyPr/>
          <a:lstStyle/>
          <a:p>
            <a:pPr marL="0" indent="0">
              <a:buNone/>
            </a:pPr>
            <a:r>
              <a:rPr lang="en-US" sz="3200" dirty="0"/>
              <a:t>In this course you will learn:</a:t>
            </a:r>
          </a:p>
          <a:p>
            <a:pPr marL="940995" lvl="1" indent="-514350">
              <a:buFont typeface="+mj-lt"/>
              <a:buAutoNum type="arabicPeriod"/>
            </a:pPr>
            <a:r>
              <a:rPr lang="en-US" sz="2800" dirty="0"/>
              <a:t>When access &amp; privacy rules apply;</a:t>
            </a:r>
          </a:p>
          <a:p>
            <a:pPr marL="940995" lvl="1" indent="-514350">
              <a:buFont typeface="+mj-lt"/>
              <a:buAutoNum type="arabicPeriod"/>
            </a:pPr>
            <a:r>
              <a:rPr lang="en-US" sz="2800" dirty="0"/>
              <a:t>What the basic access &amp; privacy rules are;</a:t>
            </a:r>
          </a:p>
          <a:p>
            <a:pPr marL="940995" lvl="1" indent="-514350">
              <a:buFont typeface="+mj-lt"/>
              <a:buAutoNum type="arabicPeriod"/>
            </a:pPr>
            <a:r>
              <a:rPr lang="en-US" sz="2800" dirty="0"/>
              <a:t>How to properly protect personal information; and</a:t>
            </a:r>
          </a:p>
          <a:p>
            <a:pPr marL="940995" lvl="1" indent="-514350">
              <a:buFont typeface="+mj-lt"/>
              <a:buAutoNum type="arabicPeriod"/>
            </a:pPr>
            <a:r>
              <a:rPr lang="en-US" sz="2800" dirty="0"/>
              <a:t>What to do if you think a privacy breach has occurred.</a:t>
            </a:r>
          </a:p>
          <a:p>
            <a:pPr marL="426645" lvl="1" indent="0">
              <a:buNone/>
            </a:pPr>
            <a:endParaRPr lang="en-US" dirty="0"/>
          </a:p>
          <a:p>
            <a:pPr lvl="1"/>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if a privacy breach occurs </a:t>
            </a:r>
          </a:p>
        </p:txBody>
      </p:sp>
      <p:sp>
        <p:nvSpPr>
          <p:cNvPr id="3" name="Content Placeholder 2"/>
          <p:cNvSpPr>
            <a:spLocks noGrp="1"/>
          </p:cNvSpPr>
          <p:nvPr>
            <p:ph idx="1"/>
          </p:nvPr>
        </p:nvSpPr>
        <p:spPr/>
        <p:txBody>
          <a:bodyPr>
            <a:normAutofit/>
          </a:bodyPr>
          <a:lstStyle/>
          <a:p>
            <a:pPr marL="0" indent="0">
              <a:buNone/>
            </a:pPr>
            <a:r>
              <a:rPr lang="en-US" sz="2800" dirty="0"/>
              <a:t>Step 1 – Contain the breach</a:t>
            </a:r>
          </a:p>
          <a:p>
            <a:pPr marL="0" indent="0">
              <a:buNone/>
            </a:pPr>
            <a:endParaRPr lang="en-US" sz="2800" dirty="0"/>
          </a:p>
          <a:p>
            <a:pPr marL="0" indent="0">
              <a:buNone/>
            </a:pPr>
            <a:r>
              <a:rPr lang="en-US" sz="2800" dirty="0"/>
              <a:t>Step 2 – Call the Chief Privacy Officer</a:t>
            </a:r>
          </a:p>
          <a:p>
            <a:pPr marL="0" indent="0">
              <a:buNone/>
            </a:pPr>
            <a:endParaRPr lang="en-US" sz="2800" dirty="0"/>
          </a:p>
          <a:p>
            <a:pPr marL="0" indent="0">
              <a:buNone/>
            </a:pPr>
            <a:r>
              <a:rPr lang="en-US" sz="2800" dirty="0"/>
              <a:t>Step 3 – Assist in the investigation as requested</a:t>
            </a:r>
          </a:p>
        </p:txBody>
      </p:sp>
    </p:spTree>
    <p:extLst>
      <p:ext uri="{BB962C8B-B14F-4D97-AF65-F5344CB8AC3E}">
        <p14:creationId xmlns:p14="http://schemas.microsoft.com/office/powerpoint/2010/main" val="75833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001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230" y="1600200"/>
            <a:ext cx="7591182" cy="2616200"/>
          </a:xfrm>
        </p:spPr>
        <p:txBody>
          <a:bodyPr>
            <a:normAutofit/>
          </a:bodyPr>
          <a:lstStyle/>
          <a:p>
            <a:r>
              <a:rPr lang="en-US" dirty="0"/>
              <a:t>1.  When do access &amp; privacy rules apply?</a:t>
            </a:r>
          </a:p>
        </p:txBody>
      </p:sp>
      <p:sp>
        <p:nvSpPr>
          <p:cNvPr id="3" name="Text Placeholder 2"/>
          <p:cNvSpPr>
            <a:spLocks noGrp="1"/>
          </p:cNvSpPr>
          <p:nvPr>
            <p:ph type="body" idx="1"/>
          </p:nvPr>
        </p:nvSpPr>
        <p:spPr>
          <a:xfrm>
            <a:off x="789230" y="4038600"/>
            <a:ext cx="7008574" cy="1296987"/>
          </a:xfrm>
        </p:spPr>
        <p:txBody>
          <a:bodyPr>
            <a:normAutofit/>
          </a:bodyPr>
          <a:lstStyle/>
          <a:p>
            <a:endParaRPr lang="en-US" dirty="0"/>
          </a:p>
        </p:txBody>
      </p:sp>
    </p:spTree>
    <p:extLst>
      <p:ext uri="{BB962C8B-B14F-4D97-AF65-F5344CB8AC3E}">
        <p14:creationId xmlns:p14="http://schemas.microsoft.com/office/powerpoint/2010/main" val="389455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 access rules apply?</a:t>
            </a:r>
          </a:p>
        </p:txBody>
      </p:sp>
      <p:sp>
        <p:nvSpPr>
          <p:cNvPr id="5" name="Content Placeholder 4"/>
          <p:cNvSpPr>
            <a:spLocks noGrp="1"/>
          </p:cNvSpPr>
          <p:nvPr>
            <p:ph sz="half" idx="1"/>
          </p:nvPr>
        </p:nvSpPr>
        <p:spPr/>
        <p:txBody>
          <a:bodyPr/>
          <a:lstStyle/>
          <a:p>
            <a:endParaRPr lang="en-US" dirty="0"/>
          </a:p>
          <a:p>
            <a:endParaRPr lang="en-US" dirty="0"/>
          </a:p>
          <a:p>
            <a:r>
              <a:rPr lang="en-US" sz="2800" dirty="0"/>
              <a:t>All records are “</a:t>
            </a:r>
            <a:r>
              <a:rPr lang="en-US" sz="2800" dirty="0" err="1"/>
              <a:t>foi</a:t>
            </a:r>
            <a:r>
              <a:rPr lang="en-US" sz="2800" dirty="0"/>
              <a:t>-able”</a:t>
            </a:r>
          </a:p>
          <a:p>
            <a:endParaRPr lang="en-US" sz="2800" dirty="0"/>
          </a:p>
          <a:p>
            <a:r>
              <a:rPr lang="en-US" sz="2800" dirty="0"/>
              <a:t>“records” include emails, texts, pins, photographs</a:t>
            </a:r>
          </a:p>
          <a:p>
            <a:endParaRPr lang="en-US" dirty="0"/>
          </a:p>
          <a:p>
            <a:pPr marL="0" indent="0">
              <a:buNone/>
            </a:pPr>
            <a:endParaRPr lang="en-US" dirty="0"/>
          </a:p>
        </p:txBody>
      </p:sp>
      <p:pic>
        <p:nvPicPr>
          <p:cNvPr id="1026" name="Picture 2" descr="Image result for access to informat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04769" y="2141537"/>
            <a:ext cx="4762500" cy="3590925"/>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 privacy rules apply?</a:t>
            </a:r>
          </a:p>
        </p:txBody>
      </p:sp>
      <p:sp>
        <p:nvSpPr>
          <p:cNvPr id="3" name="Content Placeholder 2"/>
          <p:cNvSpPr>
            <a:spLocks noGrp="1"/>
          </p:cNvSpPr>
          <p:nvPr>
            <p:ph sz="half" idx="1"/>
          </p:nvPr>
        </p:nvSpPr>
        <p:spPr/>
        <p:txBody>
          <a:bodyPr/>
          <a:lstStyle/>
          <a:p>
            <a:endParaRPr lang="en-US" dirty="0"/>
          </a:p>
          <a:p>
            <a:endParaRPr lang="en-US" dirty="0"/>
          </a:p>
          <a:p>
            <a:r>
              <a:rPr lang="en-US" sz="2800" dirty="0"/>
              <a:t>Privacy rules apply to all collection, use &amp; disclosure of personal information </a:t>
            </a:r>
          </a:p>
          <a:p>
            <a:endParaRPr lang="en-US" dirty="0"/>
          </a:p>
        </p:txBody>
      </p:sp>
      <p:pic>
        <p:nvPicPr>
          <p:cNvPr id="1026" name="Picture 2" descr="Image result for privac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32612" y="2540559"/>
            <a:ext cx="4663440" cy="279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0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230" y="2286000"/>
            <a:ext cx="7008574" cy="1930400"/>
          </a:xfrm>
        </p:spPr>
        <p:txBody>
          <a:bodyPr>
            <a:normAutofit/>
          </a:bodyPr>
          <a:lstStyle/>
          <a:p>
            <a:r>
              <a:rPr lang="en-US" dirty="0"/>
              <a:t>2.  Basic access &amp; privacy rules</a:t>
            </a:r>
          </a:p>
        </p:txBody>
      </p:sp>
      <p:sp>
        <p:nvSpPr>
          <p:cNvPr id="3" name="Text Placeholder 2"/>
          <p:cNvSpPr>
            <a:spLocks noGrp="1"/>
          </p:cNvSpPr>
          <p:nvPr>
            <p:ph type="body" idx="1"/>
          </p:nvPr>
        </p:nvSpPr>
        <p:spPr>
          <a:xfrm>
            <a:off x="789230" y="4038600"/>
            <a:ext cx="7008574" cy="1296987"/>
          </a:xfrm>
        </p:spPr>
        <p:txBody>
          <a:bodyPr>
            <a:normAutofit/>
          </a:bodyPr>
          <a:lstStyle/>
          <a:p>
            <a:endParaRPr lang="en-US" dirty="0"/>
          </a:p>
        </p:txBody>
      </p:sp>
    </p:spTree>
    <p:extLst>
      <p:ext uri="{BB962C8B-B14F-4D97-AF65-F5344CB8AC3E}">
        <p14:creationId xmlns:p14="http://schemas.microsoft.com/office/powerpoint/2010/main" val="379426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basic access to information rules?</a:t>
            </a:r>
          </a:p>
        </p:txBody>
      </p:sp>
      <p:graphicFrame>
        <p:nvGraphicFramePr>
          <p:cNvPr id="4" name="Content Placeholder 3" descr="Vertical bullet list showing 3 groups arranged one below the other and bullet points are present under each group."/>
          <p:cNvGraphicFramePr>
            <a:graphicFrameLocks noGrp="1"/>
          </p:cNvGraphicFramePr>
          <p:nvPr>
            <p:ph sz="half" idx="1"/>
            <p:extLst>
              <p:ext uri="{D42A27DB-BD31-4B8C-83A1-F6EECF244321}">
                <p14:modId xmlns:p14="http://schemas.microsoft.com/office/powerpoint/2010/main" val="2130073633"/>
              </p:ext>
            </p:extLst>
          </p:nvPr>
        </p:nvGraphicFramePr>
        <p:xfrm>
          <a:off x="1117309" y="1701800"/>
          <a:ext cx="9091903"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basic access to information rules?</a:t>
            </a:r>
          </a:p>
        </p:txBody>
      </p:sp>
      <p:graphicFrame>
        <p:nvGraphicFramePr>
          <p:cNvPr id="4" name="Content Placeholder 3" descr="Vertical bullet list showing 3 groups arranged one below the other and bullet points are present under each group."/>
          <p:cNvGraphicFramePr>
            <a:graphicFrameLocks noGrp="1"/>
          </p:cNvGraphicFramePr>
          <p:nvPr>
            <p:ph sz="half" idx="1"/>
            <p:extLst>
              <p:ext uri="{D42A27DB-BD31-4B8C-83A1-F6EECF244321}">
                <p14:modId xmlns:p14="http://schemas.microsoft.com/office/powerpoint/2010/main" val="3353949228"/>
              </p:ext>
            </p:extLst>
          </p:nvPr>
        </p:nvGraphicFramePr>
        <p:xfrm>
          <a:off x="1110278" y="1712686"/>
          <a:ext cx="9860934" cy="4688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2"/>
          </p:nvPr>
        </p:nvSpPr>
        <p:spPr>
          <a:xfrm>
            <a:off x="9675811" y="1701800"/>
            <a:ext cx="1598851" cy="4470400"/>
          </a:xfrm>
        </p:spPr>
        <p:txBody>
          <a:bodyPr/>
          <a:lstStyle/>
          <a:p>
            <a:endParaRPr lang="en-US" dirty="0"/>
          </a:p>
        </p:txBody>
      </p:sp>
    </p:spTree>
    <p:extLst>
      <p:ext uri="{BB962C8B-B14F-4D97-AF65-F5344CB8AC3E}">
        <p14:creationId xmlns:p14="http://schemas.microsoft.com/office/powerpoint/2010/main" val="348587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Duty to Assist</a:t>
            </a:r>
          </a:p>
        </p:txBody>
      </p:sp>
      <p:sp>
        <p:nvSpPr>
          <p:cNvPr id="5" name="Text Placeholder 4"/>
          <p:cNvSpPr>
            <a:spLocks noGrp="1"/>
          </p:cNvSpPr>
          <p:nvPr>
            <p:ph type="body" idx="1"/>
          </p:nvPr>
        </p:nvSpPr>
        <p:spPr/>
        <p:txBody>
          <a:bodyPr/>
          <a:lstStyle/>
          <a:p>
            <a:endParaRPr lang="en-US" dirty="0"/>
          </a:p>
        </p:txBody>
      </p:sp>
      <p:sp>
        <p:nvSpPr>
          <p:cNvPr id="3" name="Content Placeholder 2"/>
          <p:cNvSpPr>
            <a:spLocks noGrp="1"/>
          </p:cNvSpPr>
          <p:nvPr>
            <p:ph sz="half" idx="2"/>
          </p:nvPr>
        </p:nvSpPr>
        <p:spPr>
          <a:xfrm>
            <a:off x="1117308" y="2120900"/>
            <a:ext cx="5967703" cy="3962400"/>
          </a:xfrm>
        </p:spPr>
        <p:txBody>
          <a:bodyPr>
            <a:normAutofit/>
          </a:bodyPr>
          <a:lstStyle/>
          <a:p>
            <a:r>
              <a:rPr lang="en-US" sz="2800" dirty="0"/>
              <a:t>Every reasonable effort to assist</a:t>
            </a:r>
          </a:p>
          <a:p>
            <a:pPr lvl="1"/>
            <a:r>
              <a:rPr lang="en-US" sz="2800" dirty="0"/>
              <a:t>Respond without delay</a:t>
            </a:r>
          </a:p>
          <a:p>
            <a:pPr lvl="1"/>
            <a:r>
              <a:rPr lang="en-US" sz="2800" dirty="0"/>
              <a:t>Openly</a:t>
            </a:r>
          </a:p>
          <a:p>
            <a:pPr lvl="1"/>
            <a:r>
              <a:rPr lang="en-US" sz="2800" dirty="0"/>
              <a:t>Accurately</a:t>
            </a:r>
          </a:p>
          <a:p>
            <a:pPr lvl="1"/>
            <a:r>
              <a:rPr lang="en-US" sz="2800" dirty="0"/>
              <a:t>Completely </a:t>
            </a:r>
          </a:p>
        </p:txBody>
      </p:sp>
      <p:pic>
        <p:nvPicPr>
          <p:cNvPr id="2050" name="Picture 2" descr="Image result for assistance"/>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466012" y="1881197"/>
            <a:ext cx="3060383" cy="3593116"/>
          </a:xfrm>
          <a:prstGeom prst="rect">
            <a:avLst/>
          </a:prstGeom>
          <a:noFill/>
          <a:effectLst>
            <a:softEdge rad="139700"/>
          </a:effectLst>
        </p:spPr>
      </p:pic>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4873beb7-5857-4685-be1f-d57550cc96cc"/>
    <ds:schemaRef ds:uri="http://schemas.microsoft.com/office/2006/documentManagement/types"/>
    <ds:schemaRef ds:uri="http://schemas.microsoft.com/office/infopath/2007/PartnerControls"/>
    <ds:schemaRef ds:uri="http://purl.org/dc/elements/1.1/"/>
    <ds:schemaRef ds:uri="http://purl.org/dc/term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433</TotalTime>
  <Words>1844</Words>
  <Application>Microsoft Office PowerPoint</Application>
  <PresentationFormat>Custom</PresentationFormat>
  <Paragraphs>257</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Century Gothic</vt:lpstr>
      <vt:lpstr>Books 16x9</vt:lpstr>
      <vt:lpstr>Access &amp; Privacy Rules</vt:lpstr>
      <vt:lpstr>Access &amp; Privacy Basics</vt:lpstr>
      <vt:lpstr>1.  When do access &amp; privacy rules apply?</vt:lpstr>
      <vt:lpstr>When do access rules apply?</vt:lpstr>
      <vt:lpstr>When do privacy rules apply?</vt:lpstr>
      <vt:lpstr>2.  Basic access &amp; privacy rules</vt:lpstr>
      <vt:lpstr>What are the basic access to information rules?</vt:lpstr>
      <vt:lpstr>What are the basic access to information rules?</vt:lpstr>
      <vt:lpstr>Duty to Assist</vt:lpstr>
      <vt:lpstr>Access rules for staff</vt:lpstr>
      <vt:lpstr>What are the basic privacy rules?</vt:lpstr>
      <vt:lpstr>Privacy rules for staff</vt:lpstr>
      <vt:lpstr>3.  How to Protect Personal Information</vt:lpstr>
      <vt:lpstr>PowerPoint Presentation</vt:lpstr>
      <vt:lpstr>How to Protect Personal Information</vt:lpstr>
      <vt:lpstr>4.  Privacy Breaches</vt:lpstr>
      <vt:lpstr>What is a privacy breach?</vt:lpstr>
      <vt:lpstr>Examples of privacy breaches</vt:lpstr>
      <vt:lpstr>Harder to spot breaches</vt:lpstr>
      <vt:lpstr>What to do if a privacy breach occurs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&amp; Privacy Basics</dc:title>
  <dc:creator>Tully, Catherine E</dc:creator>
  <cp:lastModifiedBy>Lisa Speigel</cp:lastModifiedBy>
  <cp:revision>51</cp:revision>
  <cp:lastPrinted>2017-01-17T19:04:34Z</cp:lastPrinted>
  <dcterms:created xsi:type="dcterms:W3CDTF">2016-11-07T19:51:23Z</dcterms:created>
  <dcterms:modified xsi:type="dcterms:W3CDTF">2018-07-12T23:33:33Z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